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ppt/ink/inkAction1.xml" ContentType="application/vnd.ms-office.inkAction+xml"/>
  <Override PartName="/ppt/tags/tag5.xml" ContentType="application/vnd.openxmlformats-officedocument.presentationml.tags+xml"/>
  <Override PartName="/ppt/notesSlides/notesSlide4.xml" ContentType="application/vnd.openxmlformats-officedocument.presentationml.notesSlide+xml"/>
  <Override PartName="/ppt/tags/tag6.xml" ContentType="application/vnd.openxmlformats-officedocument.presentationml.tags+xml"/>
  <Override PartName="/ppt/notesSlides/notesSlide5.xml" ContentType="application/vnd.openxmlformats-officedocument.presentationml.notesSlide+xml"/>
  <Override PartName="/ppt/tags/tag7.xml" ContentType="application/vnd.openxmlformats-officedocument.presentationml.tags+xml"/>
  <Override PartName="/ppt/notesSlides/notesSlide6.xml" ContentType="application/vnd.openxmlformats-officedocument.presentationml.notesSlide+xml"/>
  <Override PartName="/ppt/tags/tag8.xml" ContentType="application/vnd.openxmlformats-officedocument.presentationml.tags+xml"/>
  <Override PartName="/ppt/notesSlides/notesSlide7.xml" ContentType="application/vnd.openxmlformats-officedocument.presentationml.notesSlide+xml"/>
  <Override PartName="/ppt/tags/tag9.xml" ContentType="application/vnd.openxmlformats-officedocument.presentationml.tags+xml"/>
  <Override PartName="/ppt/notesSlides/notesSlide8.xml" ContentType="application/vnd.openxmlformats-officedocument.presentationml.notesSlide+xml"/>
  <Override PartName="/ppt/tags/tag10.xml" ContentType="application/vnd.openxmlformats-officedocument.presentationml.tags+xml"/>
  <Override PartName="/ppt/notesSlides/notesSlide9.xml" ContentType="application/vnd.openxmlformats-officedocument.presentationml.notesSlide+xml"/>
  <Override PartName="/ppt/tags/tag11.xml" ContentType="application/vnd.openxmlformats-officedocument.presentationml.tags+xml"/>
  <Override PartName="/ppt/notesSlides/notesSlide10.xml" ContentType="application/vnd.openxmlformats-officedocument.presentationml.notesSlide+xml"/>
  <Override PartName="/ppt/tags/tag12.xml" ContentType="application/vnd.openxmlformats-officedocument.presentationml.tags+xml"/>
  <Override PartName="/ppt/notesSlides/notesSlide11.xml" ContentType="application/vnd.openxmlformats-officedocument.presentationml.notesSlide+xml"/>
  <Override PartName="/ppt/tags/tag13.xml" ContentType="application/vnd.openxmlformats-officedocument.presentationml.tags+xml"/>
  <Override PartName="/ppt/notesSlides/notesSlide12.xml" ContentType="application/vnd.openxmlformats-officedocument.presentationml.notesSlide+xml"/>
  <Override PartName="/ppt/tags/tag14.xml" ContentType="application/vnd.openxmlformats-officedocument.presentationml.tags+xml"/>
  <Override PartName="/ppt/notesSlides/notesSlide13.xml" ContentType="application/vnd.openxmlformats-officedocument.presentationml.notesSlide+xml"/>
  <Override PartName="/ppt/tags/tag15.xml" ContentType="application/vnd.openxmlformats-officedocument.presentationml.tags+xml"/>
  <Override PartName="/ppt/notesSlides/notesSlide14.xml" ContentType="application/vnd.openxmlformats-officedocument.presentationml.notesSlide+xml"/>
  <Override PartName="/ppt/tags/tag16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0"/>
  </p:notesMasterIdLst>
  <p:sldIdLst>
    <p:sldId id="1107" r:id="rId5"/>
    <p:sldId id="1194" r:id="rId6"/>
    <p:sldId id="1181" r:id="rId7"/>
    <p:sldId id="1183" r:id="rId8"/>
    <p:sldId id="1184" r:id="rId9"/>
    <p:sldId id="1185" r:id="rId10"/>
    <p:sldId id="1186" r:id="rId11"/>
    <p:sldId id="1187" r:id="rId12"/>
    <p:sldId id="1188" r:id="rId13"/>
    <p:sldId id="1189" r:id="rId14"/>
    <p:sldId id="1190" r:id="rId15"/>
    <p:sldId id="1191" r:id="rId16"/>
    <p:sldId id="1196" r:id="rId17"/>
    <p:sldId id="1192" r:id="rId18"/>
    <p:sldId id="1197" r:id="rId19"/>
  </p:sldIdLst>
  <p:sldSz cx="12192000" cy="6858000"/>
  <p:notesSz cx="7010400" cy="92964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480" userDrawn="1">
          <p15:clr>
            <a:srgbClr val="A4A3A4"/>
          </p15:clr>
        </p15:guide>
        <p15:guide id="2" pos="581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ighberger, Anna X." initials="HAX" lastIdx="38" clrIdx="0">
    <p:extLst/>
  </p:cmAuthor>
  <p:cmAuthor id="2" name="Highberger, Anna X." initials="HX" lastIdx="44" clrIdx="1">
    <p:extLst>
      <p:ext uri="{19B8F6BF-5375-455C-9EA6-DF929625EA0E}">
        <p15:presenceInfo xmlns:p15="http://schemas.microsoft.com/office/powerpoint/2012/main" userId="S003BFFD9810D146@LIVE.COM" providerId="AD"/>
      </p:ext>
    </p:extLst>
  </p:cmAuthor>
  <p:cmAuthor id="3" name="Young, Brent D." initials="YBD" lastIdx="2" clrIdx="2">
    <p:extLst>
      <p:ext uri="{19B8F6BF-5375-455C-9EA6-DF929625EA0E}">
        <p15:presenceInfo xmlns:p15="http://schemas.microsoft.com/office/powerpoint/2012/main" userId="S-1-5-21-1644491937-920026266-1417001333-38027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1078A0"/>
    <a:srgbClr val="1F9FE9"/>
    <a:srgbClr val="A9E1F7"/>
    <a:srgbClr val="EAEDF4"/>
    <a:srgbClr val="616161"/>
    <a:srgbClr val="A9A9A9"/>
    <a:srgbClr val="747474"/>
    <a:srgbClr val="174673"/>
    <a:srgbClr val="ACBC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30BB2E2-C791-4FFE-9077-C6939EFBA929}" v="91" dt="2017-06-27T18:14:02.555"/>
    <p1510:client id="{A802ADEB-B7AD-48D0-831F-95623945F8B6}" v="195" dt="2017-06-27T18:29:13.651"/>
    <p1510:client id="{670B409F-6534-43AB-8C69-F5FC338FEDE6}" v="99" dt="2017-06-27T18:32:10.15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6" d="100"/>
          <a:sy n="106" d="100"/>
        </p:scale>
        <p:origin x="672" y="114"/>
      </p:cViewPr>
      <p:guideLst>
        <p:guide orient="horz" pos="1480"/>
        <p:guide pos="58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commentAuthors" Target="comment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54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units="cm"/>
          <inkml:channel name="Y" type="integer" units="cm"/>
          <inkml:channel name="T" type="integer" max="2.14748E9" units="dev"/>
        </inkml:traceFormat>
        <inkml:channelProperties>
          <inkml:channelProperty channel="X" name="resolution" value="0.28222" units="1/cm"/>
          <inkml:channelProperty channel="Y" name="resolution" value="0.28222" units="1/cm"/>
          <inkml:channelProperty channel="T" name="resolution" value="1" units="1/dev"/>
        </inkml:channelProperties>
      </inkml:inkSource>
      <inkml:timestamp xml:id="ts0" timeString="2018-02-07T19:36:23.496Z"/>
    </inkml:context>
    <inkml:brush xml:id="br0">
      <inkml:brushProperty name="width" value="0.06206" units="cm"/>
      <inkml:brushProperty name="height" value="0.06206" units="cm"/>
      <inkml:brushProperty name="color" value="#FF0000"/>
    </inkml:brush>
    <inkml:brush xml:id="brinv">
      <inkml:brushProperty name="width" value="0.05" units="cm"/>
      <inkml:brushProperty name="height" value="0.05" units="cm"/>
      <inkml:brushProperty name="color" value="#000000"/>
      <inkml:brushProperty name="transparency" value="255"/>
    </inkml:brush>
  </inkml:definitions>
  <iact:action type="add" startTime="51048">
    <iact:property name="dataType"/>
    <iact:actionData xml:id="d0">
      <inkml:trace xmlns:inkml="http://www.w3.org/2003/InkML" xml:id="stk0" contextRef="#ctx0" brushRef="#br0">339 567 0,'22'-4'31,"5"-14"-31,5 13 15,12 -4 16,42 -22 -31,-33 9 0,-3 4 16,-14 -5 -16,13 1 15,-4 0 1,4 -5 -16,-4 0 0,-5 13 15,1 -8 -15,3 13 16,42 -22 0,-19 22 -16,-13 -5 15,-19 10 -15,6 -14 16,-14 -5 -16,-14 10 15,23 -14 1,-23 14 0,5 8 -16,9 -4 15,-4 5 -15,-1 -10 16,-4 10 -1,0 -1 -15,-14 5 156,1 0 -156,4 5 16,4 8 0,-4 -13 -1,5 0 -15,-10 5 16,10 -1 -16,-1 5 15,10 0 1,-14 -5 -16,4 1 16,-4 -1 -16,-5 -4 15,5 0 -15,-4 0 16,26 5 -1,-17 -5 1,-1 0 -16,5 0 16,0 0 -1,-4 0 -15,3 0 0,37 0 31,-27 0 -31,5 0 16,-1 0 -16,-4 0 16,-5 0 -16,10 -5 15,30 1 1,-17 4 -16,0 0 15,0 0 -15,-5 0 16,5 0 -16,85 -9 31,-72 9 -31,14 -9 16,-5 9 -16,5 0 15,-5 -9 -15,-8 9 16,102 0 0,-116 0 -1,-18 0 -15,4 0 16,-8 0 -1,-6 0 -15,19 0 16,-18 0 -16,-13 0 16,-1 0 -16,1 0 15,-1 0 48,-4 -9 31,5 5 -78,-5 -1 -1,4 -4 -15,1 5 32,-5 -1 -32,9 1 0,0 -5 15,-9 0 -15,9 0 16,-5 9 -16,-4 -5 15,9 1 1,-4 -5 -16,-1 4 16,5 1 -16,-5 -1 15,1 1 1,-1 -1 -16,10 5 15,-5 0 1,-9 -4 -16,9 4 16,-5 0 -16,10 0 15,-1 0 -15,10 -4 16,-1 4 -1,9 0 -15,-4 0 16,5 0 -16,-1 0 16,-4 0 -16,22 -5 31,-40 5 -31,5 0 0,-10 0 15,1 0 -15,-1 0 16,1 0 15</inkml:trace>
    </iact:actionData>
  </iact:action>
  <iact:action type="add" startTime="61643">
    <iact:property name="dataType"/>
    <iact:actionData xml:id="d1">
      <inkml:trace xmlns:inkml="http://www.w3.org/2003/InkML" xml:id="stk1" contextRef="#ctx0" brushRef="#br0">110 966 0,'9'-9'94,"-4"5"-94,4 -1 16,4 -4 -16,0 0 15,19 -13 1,-19 13 -1,-8 0 -15,8 0 16,-4 0 -16,-4 0 16,8 -4 -1,-8 17 63,-1 5 -78,-4 -4 16,5 13 -16,-1 -9 15,5 8 1,0 -3 -16,-9 -1 16,9 -4 -16,-9 0 15,9 0 -15,-5 -4 16,1 4 -11,-1 -5 11,1 -4 -16,-5 5 16,9 -5 15,-5 0 -16,10 0 1,-5 0 -16,0 0 16,9 -9 -16,0 0 15,31 -9 1,-9 0 -16,-8 0 15,8 -4 -15,0 4 16,-22 4 -16,-4 5 16,-1 -4 -1,-8 8 -15,4 1 16,-5 4 -1,1 0 -15,-1 -5 16,1 5 0,-5 -4 -1,4 4 1,1 4 -1,3 19 1,1 -14 0,0 4 -16,0 5 15,-4 -13 -15,4 12 16,4 1 -1,-4 -13 -15,-4 4 16,-5 -5 -16,4 1 16,1 -1 -1,-5 1 1,4 -5 15,1 0 -31,-1 0 16,23 0 4,-14 -5 -20,19 1 16,4 -19 -16,-5 10 15,1 -9 -15,-10 8 16,-13 5 0,4 5 -16,1 -5 0,-10 9 15,5 -9 -15,0 9 16,-4 0 -1,4 0 -15,4 0 16,-8 0 0,4 0 15,-9 13 -31,9 1 15,-1 -10 1,-3 5 -16,-1 5 16,1 -10 -16,4 5 15,-9 0 -15,18 9 31,-9 -14 -31,-9 5 0,9 -4 16,0 -1 -16,-5 -4 16,5 0 15,-4 0 -31,4 0 15,0 0 -15,4 -4 16,5 -5 -16,27 -23 31,-27 19 -31,-9 0 16,-5 -1 -16,1 10 15,4 -5 -15,-5 18 47,5 4 -47,5 5 16,-10 4 -16,18 10 31,-13 -19 -31,0 1 4,-4 -10 12,-5 1 -16,4 -1 15,1 -4 -15,-5 5 16,4 -5 -1,1 0 -15,-1 0 32,5 0 -17,0 0 -15,-4 0 16,-1 0 -1,1 0 1,13 -23 0,-5 10 -16,-4 -5 15,0 9 1,-5 0 -16,-4 -5 31,5 19 0,-5 4 -15,4 9 -1,-4 -9 -15,0 -5 16,5 1 -16,-1 -10 78,1 -4 -47,-1 5 -31</inkml:trace>
    </iact:actionData>
  </iact:action>
  <iact:action type="add" startTime="75240">
    <iact:property name="dataType"/>
    <iact:actionData xml:id="d2">
      <inkml:trace xmlns:inkml="http://www.w3.org/2003/InkML" xml:id="stk2" contextRef="#ctx0" brushRef="#br0">115 1401 0,'-9'0'15,"4"0"-15,-4 0 16,0 0 -16,0 9 31,-4 0 -31,4 -5 0,4 10 16,-8 -1 -16,4 -4 15,0 0 -15,5 0 16,-1 9 0,5 -4 -16,0 4 15,0 -9 -15,0 0 16,0 4 -1,0 -4 1,9 9 -16,0 -14 16,0 5 -16,0 -4 15,0 -1 -15,4 1 16,10 -5 -1,-10 0 -15,1 0 16,-5 -14 -16,9 5 16,-9 0 -16,4 0 15,-4 -9 -15,0 -13 36,-9 13 -36,4 14 0,-4 -14 16,0 4 -16,0 5 16,0 -9 -16,0 9 15,-4 -13 1,4 18 -16,-5 -1 15,5 1 1,-4 -1 0,4 1 -16,-5 4 31,5 -5 -31</inkml:trace>
    </iact:actionData>
  </iact:action>
  <iact:action type="add" startTime="88645">
    <iact:property name="dataType"/>
    <iact:actionData xml:id="d3">
      <inkml:trace xmlns:inkml="http://www.w3.org/2003/InkML" xml:id="stk3" contextRef="#ctx0" brushRef="#br0">1504 2764 0,'5'0'0,"-5"4"0,4 -4 16,1 0 -1,-1 0 17,5 0 -32,-4 0 15,4 0 -15,-5 0 16,5 0 -16,0 0 31,18 0 -31,-18 0 0,9 0 16,0 0 -16,-5 0 15,1 0 -15,-10 0 31,1 0 -31,-1 0 16,1 0 0,-1 0 15,1 0 -16,-1 0 32,1 0 -31,-1 0 31,1 0 15</inkml:trace>
    </iact:actionData>
  </iact:action>
  <iact:action type="add" startTime="89669">
    <iact:property name="dataType"/>
    <iact:actionData xml:id="d4">
      <inkml:trace xmlns:inkml="http://www.w3.org/2003/InkML" xml:id="stk4" contextRef="#ctx0" brushRef="#br0">886 2800 0,'4'0'0,"1"0"47,-1 0 -32,5 0 16,5 0 -31,-10 0 0,5 0 16,0 0 0,0 0 -16,0 0 15,-5 0 1,1 -5 -16</inkml:trace>
    </iact:actionData>
  </iact:action>
  <iact:action type="add" startTime="103997">
    <iact:property name="dataType"/>
    <iact:actionData xml:id="d5">
      <inkml:trace xmlns:inkml="http://www.w3.org/2003/InkML" xml:id="stk5" contextRef="#ctx0" brushRef="#br0">2742 2809 0,'4'0'0,"1"0"47,-1 0 -32,5 0 16,-4 0 -31,-1 0 16,1 0 -16,-1 0 16,1 0 -16,4 0 385,-5 0 -370,-4 -5 16,-4 5 -15,-1 0 0,-13 0 -16,-4 0 15,-1 -4 -15,-8 4 16,9 0 -1,-32 0 -15,31 9 16,10 -9 -16,0 0 16,4 0 -16,0 0 15,0 0 -15,-5 0 16,10 0 15,-1 0 -15,-4 0 -1,5 0 1,-14 0 -16,9 0 15,4 0 -15,1 0 16,8 0 45,1 0 -29,13 0 -32,-9 0 15,0 0 1,4 0 -16,-8 0 31,8 0 -31,1 0 0,3 0 0,1 0 16,5 0 -16,-10 0 15,1 0 -15,-10 0 16,1 0 -1,-1 0 17,1 0 -1</inkml:trace>
    </iact:actionData>
  </iact:action>
  <iact:action type="add" startTime="111577">
    <iact:property name="dataType"/>
    <iact:actionData xml:id="d6">
      <inkml:trace xmlns:inkml="http://www.w3.org/2003/InkML" xml:id="stk6" contextRef="#ctx0" brushRef="#br0">4033 2813 0,'5'0'0,"-1"0"31,5 0 -15,4 0 -1,19 0 17,-14 0 -32,4 0 0,-4 0 15,-9 0 -15,0 0 16,-4 0 15</inkml:trace>
    </iact:actionData>
  </iact:action>
  <iact:action type="add" startTime="111578">
    <iact:property name="dataType"/>
    <iact:actionData xml:id="d7">
      <inkml:trace xmlns:inkml="http://www.w3.org/2003/InkML" xml:id="stk7" contextRef="#ctx0" brushRef="#brinv">0 0 0</inkml:trace>
    </iact:actionData>
  </iact:action>
  <iact:action type="add" startTime="111579">
    <iact:property name="dataType"/>
    <iact:actionData xml:id="d8">
      <inkml:trace xmlns:inkml="http://www.w3.org/2003/InkML" xml:id="stk8" contextRef="#ctx0" brushRef="#brinv">4184 2820 0</inkml:trace>
    </iact:actionData>
  </iact:action>
</iact:action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037840" cy="464820"/>
          </a:xfrm>
          <a:prstGeom prst="rect">
            <a:avLst/>
          </a:prstGeom>
        </p:spPr>
        <p:txBody>
          <a:bodyPr vert="horz" lIns="92446" tIns="46223" rIns="92446" bIns="46223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9" y="0"/>
            <a:ext cx="3037840" cy="464820"/>
          </a:xfrm>
          <a:prstGeom prst="rect">
            <a:avLst/>
          </a:prstGeom>
        </p:spPr>
        <p:txBody>
          <a:bodyPr vert="horz" lIns="92446" tIns="46223" rIns="92446" bIns="46223" rtlCol="0"/>
          <a:lstStyle>
            <a:lvl1pPr algn="r">
              <a:defRPr sz="1200"/>
            </a:lvl1pPr>
          </a:lstStyle>
          <a:p>
            <a:fld id="{39813F35-1C69-4798-91A0-DC0E1D740B35}" type="datetimeFigureOut">
              <a:rPr lang="en-US" smtClean="0"/>
              <a:t>2/7/2018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7988" y="696913"/>
            <a:ext cx="6196012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446" tIns="46223" rIns="92446" bIns="46223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1" y="4415790"/>
            <a:ext cx="5608320" cy="4183380"/>
          </a:xfrm>
          <a:prstGeom prst="rect">
            <a:avLst/>
          </a:prstGeom>
        </p:spPr>
        <p:txBody>
          <a:bodyPr vert="horz" lIns="92446" tIns="46223" rIns="92446" bIns="46223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8829967"/>
            <a:ext cx="3037840" cy="464820"/>
          </a:xfrm>
          <a:prstGeom prst="rect">
            <a:avLst/>
          </a:prstGeom>
        </p:spPr>
        <p:txBody>
          <a:bodyPr vert="horz" lIns="92446" tIns="46223" rIns="92446" bIns="46223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9" y="8829967"/>
            <a:ext cx="3037840" cy="464820"/>
          </a:xfrm>
          <a:prstGeom prst="rect">
            <a:avLst/>
          </a:prstGeom>
        </p:spPr>
        <p:txBody>
          <a:bodyPr vert="horz" lIns="92446" tIns="46223" rIns="92446" bIns="46223" rtlCol="0" anchor="b"/>
          <a:lstStyle>
            <a:lvl1pPr algn="r">
              <a:defRPr sz="1200"/>
            </a:lvl1pPr>
          </a:lstStyle>
          <a:p>
            <a:fld id="{5385E067-BF96-4BEE-B969-C33DFA2078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85E067-BF96-4BEE-B969-C33DFA20789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2096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C0B58-80CC-4ED7-BF5B-313C073E8DF5}" type="slidenum">
              <a:rPr lang="en-US">
                <a:solidFill>
                  <a:prstClr val="black"/>
                </a:solidFill>
              </a:rPr>
              <a:pPr/>
              <a:t>10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95136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C0B58-80CC-4ED7-BF5B-313C073E8DF5}" type="slidenum">
              <a:rPr lang="en-US">
                <a:solidFill>
                  <a:prstClr val="black"/>
                </a:solidFill>
              </a:rPr>
              <a:pPr/>
              <a:t>11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05530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C0B58-80CC-4ED7-BF5B-313C073E8DF5}" type="slidenum">
              <a:rPr lang="en-US">
                <a:solidFill>
                  <a:prstClr val="black"/>
                </a:solidFill>
              </a:rPr>
              <a:pPr/>
              <a:t>12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03044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C0B58-80CC-4ED7-BF5B-313C073E8DF5}" type="slidenum">
              <a:rPr lang="en-US">
                <a:solidFill>
                  <a:prstClr val="black"/>
                </a:solidFill>
              </a:rPr>
              <a:pPr/>
              <a:t>13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38811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C0B58-80CC-4ED7-BF5B-313C073E8DF5}" type="slidenum">
              <a:rPr lang="en-US">
                <a:solidFill>
                  <a:prstClr val="black"/>
                </a:solidFill>
              </a:rPr>
              <a:pPr/>
              <a:t>14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75925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C0B58-80CC-4ED7-BF5B-313C073E8DF5}" type="slidenum">
              <a:rPr lang="en-US">
                <a:solidFill>
                  <a:prstClr val="black"/>
                </a:solidFill>
              </a:rPr>
              <a:pPr/>
              <a:t>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16033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C0B58-80CC-4ED7-BF5B-313C073E8DF5}" type="slidenum">
              <a:rPr lang="en-US">
                <a:solidFill>
                  <a:prstClr val="black"/>
                </a:solidFill>
              </a:rPr>
              <a:pPr/>
              <a:t>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15954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C0B58-80CC-4ED7-BF5B-313C073E8DF5}" type="slidenum">
              <a:rPr lang="en-US">
                <a:solidFill>
                  <a:prstClr val="black"/>
                </a:solidFill>
              </a:rPr>
              <a:pPr/>
              <a:t>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82231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C0B58-80CC-4ED7-BF5B-313C073E8DF5}" type="slidenum">
              <a:rPr lang="en-US">
                <a:solidFill>
                  <a:prstClr val="black"/>
                </a:solidFill>
              </a:rPr>
              <a:pPr/>
              <a:t>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98829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C0B58-80CC-4ED7-BF5B-313C073E8DF5}" type="slidenum">
              <a:rPr lang="en-US">
                <a:solidFill>
                  <a:prstClr val="black"/>
                </a:solidFill>
              </a:rPr>
              <a:pPr/>
              <a:t>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1382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C0B58-80CC-4ED7-BF5B-313C073E8DF5}" type="slidenum">
              <a:rPr lang="en-US">
                <a:solidFill>
                  <a:prstClr val="black"/>
                </a:solidFill>
              </a:rPr>
              <a:pPr/>
              <a:t>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47755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C0B58-80CC-4ED7-BF5B-313C073E8DF5}" type="slidenum">
              <a:rPr lang="en-US">
                <a:solidFill>
                  <a:prstClr val="black"/>
                </a:solidFill>
              </a:rPr>
              <a:pPr/>
              <a:t>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06949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C0B58-80CC-4ED7-BF5B-313C073E8DF5}" type="slidenum">
              <a:rPr lang="en-US">
                <a:solidFill>
                  <a:prstClr val="black"/>
                </a:solidFill>
              </a:rPr>
              <a:pPr/>
              <a:t>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26028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3425826"/>
            <a:ext cx="10668000" cy="530784"/>
          </a:xfrm>
        </p:spPr>
        <p:txBody>
          <a:bodyPr/>
          <a:lstStyle>
            <a:lvl1pPr algn="l">
              <a:defRPr>
                <a:solidFill>
                  <a:srgbClr val="747474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421" y="4599407"/>
            <a:ext cx="9986979" cy="1752600"/>
          </a:xfrm>
        </p:spPr>
        <p:txBody>
          <a:bodyPr>
            <a:normAutofit/>
          </a:bodyPr>
          <a:lstStyle>
            <a:lvl1pPr marL="0" indent="0" algn="l">
              <a:buNone/>
              <a:defRPr sz="1200">
                <a:solidFill>
                  <a:srgbClr val="747474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C5751-7B8A-47EB-BF96-B3BE862E358D}" type="datetime1">
              <a:rPr lang="en-US" smtClean="0"/>
              <a:t>2/7/2018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747474"/>
                </a:solidFill>
              </a:defRPr>
            </a:lvl1pPr>
          </a:lstStyle>
          <a:p>
            <a:r>
              <a:rPr lang="en-US"/>
              <a:t>Confidential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747474"/>
                </a:solidFill>
              </a:defRPr>
            </a:lvl1pPr>
          </a:lstStyle>
          <a:p>
            <a:fld id="{C3C14229-418B-914B-87C0-7BCC0519C00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Shape 89"/>
          <p:cNvSpPr/>
          <p:nvPr userDrawn="1"/>
        </p:nvSpPr>
        <p:spPr>
          <a:xfrm>
            <a:off x="0" y="2901203"/>
            <a:ext cx="12192000" cy="1055594"/>
          </a:xfrm>
          <a:prstGeom prst="rect">
            <a:avLst/>
          </a:prstGeom>
          <a:solidFill>
            <a:srgbClr val="1F9FE9"/>
          </a:solidFill>
          <a:ln w="3175">
            <a:miter lim="400000"/>
          </a:ln>
          <a:effectLst/>
        </p:spPr>
        <p:txBody>
          <a:bodyPr lIns="0" tIns="0" rIns="0" bIns="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sz="3000">
              <a:solidFill>
                <a:srgbClr val="FFFFFF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0334" y="2151409"/>
            <a:ext cx="4751335" cy="720582"/>
          </a:xfrm>
          <a:prstGeom prst="rect">
            <a:avLst/>
          </a:prstGeom>
        </p:spPr>
      </p:pic>
      <p:sp>
        <p:nvSpPr>
          <p:cNvPr id="11" name="Shape 91"/>
          <p:cNvSpPr/>
          <p:nvPr userDrawn="1"/>
        </p:nvSpPr>
        <p:spPr>
          <a:xfrm>
            <a:off x="5069572" y="3193270"/>
            <a:ext cx="2052856" cy="47146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0091" tIns="20091" rIns="20091" bIns="20091" anchor="ctr" anchorCtr="0">
            <a:spAutoFit/>
          </a:bodyPr>
          <a:lstStyle>
            <a:lvl1pPr>
              <a:defRPr sz="5000">
                <a:solidFill>
                  <a:srgbClr val="FEFDFD"/>
                </a:solidFill>
                <a:latin typeface="Roboto Regular"/>
                <a:ea typeface="Roboto Regular"/>
                <a:cs typeface="Roboto Regular"/>
                <a:sym typeface="Roboto Regular"/>
              </a:defRPr>
            </a:lvl1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rgbClr val="FFFFFF"/>
                </a:solidFill>
                <a:latin typeface="Calibri"/>
                <a:ea typeface="ＭＳ Ｐゴシック" pitchFamily="34" charset="-128"/>
                <a:cs typeface="Times New Roman" panose="02020603050405020304" pitchFamily="18" charset="0"/>
                <a:sym typeface="Century Gothic" pitchFamily="34" charset="0"/>
              </a:rPr>
              <a:t>CTaM Update</a:t>
            </a:r>
          </a:p>
        </p:txBody>
      </p:sp>
    </p:spTree>
    <p:extLst>
      <p:ext uri="{BB962C8B-B14F-4D97-AF65-F5344CB8AC3E}">
        <p14:creationId xmlns:p14="http://schemas.microsoft.com/office/powerpoint/2010/main" val="12166888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 marL="346075" indent="-346075">
              <a:buFont typeface="Arial" panose="020B0604020202020204" pitchFamily="34" charset="0"/>
              <a:buChar char="•"/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C258B-30A2-45E8-A5C4-9FACA5E71A37}" type="datetime1">
              <a:rPr lang="en-US" smtClean="0"/>
              <a:t>2/7/2018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14229-418B-914B-87C0-7BCC0519C0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3374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10CFE-0873-469A-9309-DC39EDBD4B10}" type="datetime1">
              <a:rPr lang="en-US" smtClean="0"/>
              <a:t>2/7/2018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14229-418B-914B-87C0-7BCC0519C0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2989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 marL="346075" indent="-346075">
              <a:buFont typeface="Arial" panose="020B0604020202020204" pitchFamily="34" charset="0"/>
              <a:buChar char="•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40DDAE-AAEC-43C2-B1D9-6E1EA687E534}" type="datetime1">
              <a:rPr lang="en-US" smtClean="0"/>
              <a:t>2/7/2018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14229-418B-914B-87C0-7BCC0519C0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1713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>
            <a:lvl1pPr marL="346075" indent="-346075">
              <a:buFont typeface="Arial" panose="020B0604020202020204" pitchFamily="34" charset="0"/>
              <a:buChar char="•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8F806A-18F4-4E77-BE83-682AF69F145B}" type="datetime1">
              <a:rPr lang="en-US" smtClean="0"/>
              <a:t>2/7/2018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14229-418B-914B-87C0-7BCC0519C0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183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9521" y="142914"/>
            <a:ext cx="10972800" cy="415966"/>
          </a:xfrm>
        </p:spPr>
        <p:txBody>
          <a:bodyPr/>
          <a:lstStyle>
            <a:lvl1pPr>
              <a:defRPr sz="2000">
                <a:solidFill>
                  <a:schemeClr val="bg2">
                    <a:lumMod val="10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17384" y="1327762"/>
            <a:ext cx="9765016" cy="4798402"/>
          </a:xfrm>
        </p:spPr>
        <p:txBody>
          <a:bodyPr/>
          <a:lstStyle>
            <a:lvl1pPr marL="346075" indent="-346075">
              <a:buFont typeface="Arial" panose="020B0604020202020204" pitchFamily="34" charset="0"/>
              <a:buChar char="•"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Shape 97"/>
          <p:cNvSpPr/>
          <p:nvPr userDrawn="1"/>
        </p:nvSpPr>
        <p:spPr>
          <a:xfrm>
            <a:off x="10897292" y="-4965"/>
            <a:ext cx="1294708" cy="600074"/>
          </a:xfrm>
          <a:prstGeom prst="rect">
            <a:avLst/>
          </a:prstGeom>
          <a:solidFill>
            <a:srgbClr val="1F9FE9"/>
          </a:solidFill>
          <a:ln w="3175">
            <a:miter lim="400000"/>
          </a:ln>
        </p:spPr>
        <p:txBody>
          <a:bodyPr lIns="0" tIns="0" rIns="0" bIns="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sz="3000">
              <a:solidFill>
                <a:srgbClr val="FFFFFF"/>
              </a:solidFill>
            </a:endParaRPr>
          </a:p>
        </p:txBody>
      </p:sp>
      <p:pic>
        <p:nvPicPr>
          <p:cNvPr id="12" name="Picture 11" descr="TWDC Logo - No Mickey 02 White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77616" y="22523"/>
            <a:ext cx="917735" cy="569909"/>
          </a:xfrm>
          <a:prstGeom prst="rect">
            <a:avLst/>
          </a:prstGeom>
        </p:spPr>
      </p:pic>
      <p:sp>
        <p:nvSpPr>
          <p:cNvPr id="13" name="Shape 104"/>
          <p:cNvSpPr/>
          <p:nvPr userDrawn="1"/>
        </p:nvSpPr>
        <p:spPr>
          <a:xfrm flipV="1">
            <a:off x="1" y="549094"/>
            <a:ext cx="11675836" cy="45719"/>
          </a:xfrm>
          <a:prstGeom prst="rect">
            <a:avLst/>
          </a:prstGeom>
          <a:solidFill>
            <a:srgbClr val="1F9FE9"/>
          </a:solidFill>
          <a:ln w="3175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>
              <a:defRPr sz="3000">
                <a:solidFill>
                  <a:srgbClr val="5E5E5E"/>
                </a:solidFill>
              </a:defRPr>
            </a:pPr>
            <a:endParaRPr sz="3000">
              <a:solidFill>
                <a:srgbClr val="154778"/>
              </a:solidFill>
              <a:latin typeface="Arial"/>
              <a:cs typeface="Arial"/>
            </a:endParaRPr>
          </a:p>
        </p:txBody>
      </p:sp>
      <p:sp>
        <p:nvSpPr>
          <p:cNvPr id="14" name="Slide Number Placeholder 3"/>
          <p:cNvSpPr txBox="1">
            <a:spLocks/>
          </p:cNvSpPr>
          <p:nvPr userDrawn="1"/>
        </p:nvSpPr>
        <p:spPr>
          <a:xfrm>
            <a:off x="9919208" y="6492876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4B9FD2D9-2A54-4200-8339-0F79A4A07872}" type="slidenum">
              <a:rPr lang="en-US" sz="1200" smtClean="0">
                <a:solidFill>
                  <a:prstClr val="black"/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1100">
              <a:solidFill>
                <a:prstClr val="black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56380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3425826"/>
            <a:ext cx="10668000" cy="530784"/>
          </a:xfrm>
        </p:spPr>
        <p:txBody>
          <a:bodyPr/>
          <a:lstStyle>
            <a:lvl1pPr algn="l">
              <a:defRPr>
                <a:solidFill>
                  <a:srgbClr val="747474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421" y="4599407"/>
            <a:ext cx="9986979" cy="1752600"/>
          </a:xfrm>
        </p:spPr>
        <p:txBody>
          <a:bodyPr>
            <a:normAutofit/>
          </a:bodyPr>
          <a:lstStyle>
            <a:lvl1pPr marL="0" indent="0" algn="l">
              <a:buNone/>
              <a:defRPr sz="1200">
                <a:solidFill>
                  <a:srgbClr val="747474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3FCEC-BAB2-45F7-8678-AC2940CFFE95}" type="datetime1">
              <a:rPr lang="en-US" smtClean="0"/>
              <a:t>2/7/2018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747474"/>
                </a:solidFill>
              </a:defRPr>
            </a:lvl1pPr>
          </a:lstStyle>
          <a:p>
            <a:r>
              <a:rPr lang="en-US"/>
              <a:t>Confidential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747474"/>
                </a:solidFill>
              </a:defRPr>
            </a:lvl1pPr>
          </a:lstStyle>
          <a:p>
            <a:fld id="{C3C14229-418B-914B-87C0-7BCC0519C00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Shape 89"/>
          <p:cNvSpPr/>
          <p:nvPr userDrawn="1"/>
        </p:nvSpPr>
        <p:spPr>
          <a:xfrm>
            <a:off x="0" y="2901203"/>
            <a:ext cx="12192000" cy="1055594"/>
          </a:xfrm>
          <a:prstGeom prst="rect">
            <a:avLst/>
          </a:prstGeom>
          <a:solidFill>
            <a:srgbClr val="1F9FE9"/>
          </a:solidFill>
          <a:ln w="3175">
            <a:miter lim="400000"/>
          </a:ln>
          <a:effectLst/>
        </p:spPr>
        <p:txBody>
          <a:bodyPr lIns="0" tIns="0" rIns="0" bIns="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sz="3000">
              <a:solidFill>
                <a:srgbClr val="FFFFFF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0334" y="2151409"/>
            <a:ext cx="4751335" cy="720582"/>
          </a:xfrm>
          <a:prstGeom prst="rect">
            <a:avLst/>
          </a:prstGeom>
        </p:spPr>
      </p:pic>
      <p:sp>
        <p:nvSpPr>
          <p:cNvPr id="11" name="Shape 91"/>
          <p:cNvSpPr/>
          <p:nvPr userDrawn="1"/>
        </p:nvSpPr>
        <p:spPr>
          <a:xfrm>
            <a:off x="5069572" y="3193270"/>
            <a:ext cx="2052856" cy="47146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0091" tIns="20091" rIns="20091" bIns="20091" anchor="ctr" anchorCtr="0">
            <a:spAutoFit/>
          </a:bodyPr>
          <a:lstStyle>
            <a:lvl1pPr>
              <a:defRPr sz="5000">
                <a:solidFill>
                  <a:srgbClr val="FEFDFD"/>
                </a:solidFill>
                <a:latin typeface="Roboto Regular"/>
                <a:ea typeface="Roboto Regular"/>
                <a:cs typeface="Roboto Regular"/>
                <a:sym typeface="Roboto Regular"/>
              </a:defRPr>
            </a:lvl1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rgbClr val="FFFFFF"/>
                </a:solidFill>
                <a:latin typeface="+mj-lt"/>
                <a:ea typeface="ＭＳ Ｐゴシック" pitchFamily="34" charset="-128"/>
                <a:cs typeface="Times New Roman" panose="02020603050405020304" pitchFamily="18" charset="0"/>
                <a:sym typeface="Century Gothic" pitchFamily="34" charset="0"/>
              </a:rPr>
              <a:t>CTaM Update</a:t>
            </a:r>
          </a:p>
        </p:txBody>
      </p:sp>
    </p:spTree>
    <p:extLst>
      <p:ext uri="{BB962C8B-B14F-4D97-AF65-F5344CB8AC3E}">
        <p14:creationId xmlns:p14="http://schemas.microsoft.com/office/powerpoint/2010/main" val="4726931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9521" y="142914"/>
            <a:ext cx="10972800" cy="415966"/>
          </a:xfrm>
        </p:spPr>
        <p:txBody>
          <a:bodyPr/>
          <a:lstStyle>
            <a:lvl1pPr>
              <a:defRPr sz="2000">
                <a:solidFill>
                  <a:schemeClr val="bg2">
                    <a:lumMod val="10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17384" y="1327762"/>
            <a:ext cx="9765016" cy="4798402"/>
          </a:xfrm>
        </p:spPr>
        <p:txBody>
          <a:bodyPr/>
          <a:lstStyle>
            <a:lvl1pPr marL="346075" indent="-346075">
              <a:buFont typeface="Arial" panose="020B0604020202020204" pitchFamily="34" charset="0"/>
              <a:buChar char="•"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Shape 97"/>
          <p:cNvSpPr/>
          <p:nvPr userDrawn="1"/>
        </p:nvSpPr>
        <p:spPr>
          <a:xfrm>
            <a:off x="10897292" y="-4965"/>
            <a:ext cx="1294708" cy="600074"/>
          </a:xfrm>
          <a:prstGeom prst="rect">
            <a:avLst/>
          </a:prstGeom>
          <a:solidFill>
            <a:srgbClr val="1F9FE9"/>
          </a:solidFill>
          <a:ln w="3175">
            <a:miter lim="400000"/>
          </a:ln>
        </p:spPr>
        <p:txBody>
          <a:bodyPr lIns="0" tIns="0" rIns="0" bIns="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sz="3000">
              <a:solidFill>
                <a:srgbClr val="FFFFFF"/>
              </a:solidFill>
            </a:endParaRPr>
          </a:p>
        </p:txBody>
      </p:sp>
      <p:pic>
        <p:nvPicPr>
          <p:cNvPr id="12" name="Picture 11" descr="TWDC Logo - No Mickey 02 White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77616" y="22523"/>
            <a:ext cx="917735" cy="569909"/>
          </a:xfrm>
          <a:prstGeom prst="rect">
            <a:avLst/>
          </a:prstGeom>
        </p:spPr>
      </p:pic>
      <p:sp>
        <p:nvSpPr>
          <p:cNvPr id="13" name="Shape 104"/>
          <p:cNvSpPr/>
          <p:nvPr userDrawn="1"/>
        </p:nvSpPr>
        <p:spPr>
          <a:xfrm flipV="1">
            <a:off x="1" y="549094"/>
            <a:ext cx="11675836" cy="45719"/>
          </a:xfrm>
          <a:prstGeom prst="rect">
            <a:avLst/>
          </a:prstGeom>
          <a:solidFill>
            <a:srgbClr val="1F9FE9"/>
          </a:solidFill>
          <a:ln w="3175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>
              <a:defRPr sz="3000">
                <a:solidFill>
                  <a:srgbClr val="5E5E5E"/>
                </a:solidFill>
              </a:defRPr>
            </a:pPr>
            <a:endParaRPr sz="3000">
              <a:solidFill>
                <a:srgbClr val="154778"/>
              </a:solidFill>
              <a:latin typeface="Arial"/>
              <a:cs typeface="Arial"/>
            </a:endParaRPr>
          </a:p>
        </p:txBody>
      </p:sp>
      <p:sp>
        <p:nvSpPr>
          <p:cNvPr id="14" name="Slide Number Placeholder 3"/>
          <p:cNvSpPr txBox="1">
            <a:spLocks/>
          </p:cNvSpPr>
          <p:nvPr userDrawn="1"/>
        </p:nvSpPr>
        <p:spPr>
          <a:xfrm>
            <a:off x="9919208" y="6492876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4B9FD2D9-2A54-4200-8339-0F79A4A07872}" type="slidenum">
              <a:rPr lang="en-US" sz="1200" smtClean="0">
                <a:solidFill>
                  <a:prstClr val="black"/>
                </a:solidFill>
                <a:latin typeface="+mj-lt"/>
                <a:cs typeface="Arial" panose="020B0604020202020204" pitchFamily="34" charset="0"/>
              </a:rPr>
              <a:t>‹#›</a:t>
            </a:fld>
            <a:endParaRPr lang="en-US" sz="1100">
              <a:solidFill>
                <a:prstClr val="black"/>
              </a:solidFill>
              <a:latin typeface="+mj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54790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FEC4B-50DB-455A-ACF8-4F0593B03F90}" type="datetime1">
              <a:rPr lang="en-US" smtClean="0"/>
              <a:t>2/7/2018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14229-418B-914B-87C0-7BCC0519C0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1768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 marL="346075" indent="-346075">
              <a:buFont typeface="Arial" panose="020B0604020202020204" pitchFamily="34" charset="0"/>
              <a:buChar char="•"/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 marL="346075" indent="-346075">
              <a:buFont typeface="Arial" panose="020B0604020202020204" pitchFamily="34" charset="0"/>
              <a:buChar char="•"/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C0ECD-76B5-4DDA-A43C-4E535E1FCB7E}" type="datetime1">
              <a:rPr lang="en-US" smtClean="0"/>
              <a:t>2/7/2018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14229-418B-914B-87C0-7BCC0519C0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6071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 marL="346075" indent="-346075">
              <a:buFont typeface="Arial" panose="020B0604020202020204" pitchFamily="34" charset="0"/>
              <a:buChar char="•"/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 marL="346075" indent="-346075">
              <a:buFont typeface="Arial" panose="020B0604020202020204" pitchFamily="34" charset="0"/>
              <a:buChar char="•"/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8A6B9-2F00-4EC8-97F9-ABA20C6D8DA7}" type="datetime1">
              <a:rPr lang="en-US" smtClean="0"/>
              <a:t>2/7/2018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14229-418B-914B-87C0-7BCC0519C0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3180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0B145-D235-45B1-BC8E-9F35C9032031}" type="datetime1">
              <a:rPr lang="en-US" smtClean="0"/>
              <a:t>2/7/2018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14229-418B-914B-87C0-7BCC0519C0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3911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AE3794-253F-439A-ABC9-904A99C16949}" type="datetime1">
              <a:rPr lang="en-US" smtClean="0"/>
              <a:t>2/7/2018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14229-418B-914B-87C0-7BCC0519C0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061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3765" y="180830"/>
            <a:ext cx="10972800" cy="41596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00950"/>
            <a:ext cx="10972800" cy="46252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rgbClr val="747474"/>
                </a:solidFill>
                <a:latin typeface="Arial"/>
                <a:cs typeface="Arial"/>
              </a:defRPr>
            </a:lvl1pPr>
          </a:lstStyle>
          <a:p>
            <a:fld id="{90957133-BB9F-49C1-AB87-5C622C44A221}" type="datetime1">
              <a:rPr lang="en-US" smtClean="0"/>
              <a:t>2/7/2018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rgbClr val="747474"/>
                </a:solidFill>
                <a:latin typeface="Arial"/>
                <a:cs typeface="Arial"/>
              </a:defRPr>
            </a:lvl1pPr>
          </a:lstStyle>
          <a:p>
            <a:r>
              <a:rPr lang="en-US" smtClean="0"/>
              <a:t>Confidential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rgbClr val="747474"/>
                </a:solidFill>
                <a:latin typeface="Arial"/>
                <a:cs typeface="Arial"/>
              </a:defRPr>
            </a:lvl1pPr>
          </a:lstStyle>
          <a:p>
            <a:fld id="{C3C14229-418B-914B-87C0-7BCC0519C00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5198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400" kern="1200">
          <a:solidFill>
            <a:srgbClr val="747474"/>
          </a:solidFill>
          <a:latin typeface="Arial"/>
          <a:ea typeface="+mj-ea"/>
          <a:cs typeface="Arial"/>
        </a:defRPr>
      </a:lvl1pPr>
    </p:titleStyle>
    <p:bodyStyle>
      <a:lvl1pPr marL="346075" indent="-346075" algn="l" defTabSz="457200" rtl="0" eaLnBrk="1" latinLnBrk="0" hangingPunct="1">
        <a:spcBef>
          <a:spcPct val="20000"/>
        </a:spcBef>
        <a:buSzPct val="130000"/>
        <a:buFontTx/>
        <a:buBlip>
          <a:blip r:embed="rId15"/>
        </a:buBlip>
        <a:defRPr sz="2000" kern="1200">
          <a:solidFill>
            <a:srgbClr val="747474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1600" kern="1200">
          <a:solidFill>
            <a:srgbClr val="747474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400" kern="1200">
          <a:solidFill>
            <a:srgbClr val="747474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200" kern="1200">
          <a:solidFill>
            <a:srgbClr val="747474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200" kern="1200">
          <a:solidFill>
            <a:srgbClr val="747474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media" Target="../media/media1.mp4"/><Relationship Id="rId7" Type="http://schemas.openxmlformats.org/officeDocument/2006/relationships/image" Target="../media/image5.png"/><Relationship Id="rId2" Type="http://schemas.openxmlformats.org/officeDocument/2006/relationships/tags" Target="../tags/tag1.xml"/><Relationship Id="rId1" Type="http://schemas.openxmlformats.org/officeDocument/2006/relationships/video" Target="NULL" TargetMode="External"/><Relationship Id="rId6" Type="http://schemas.openxmlformats.org/officeDocument/2006/relationships/image" Target="../media/image4.gif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media" Target="../media/media10.mp4"/><Relationship Id="rId7" Type="http://schemas.openxmlformats.org/officeDocument/2006/relationships/image" Target="../media/image5.png"/><Relationship Id="rId2" Type="http://schemas.openxmlformats.org/officeDocument/2006/relationships/tags" Target="../tags/tag11.xml"/><Relationship Id="rId1" Type="http://schemas.openxmlformats.org/officeDocument/2006/relationships/video" Target="NULL" TargetMode="External"/><Relationship Id="rId6" Type="http://schemas.openxmlformats.org/officeDocument/2006/relationships/image" Target="../media/image15.png"/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media" Target="../media/media11.mp4"/><Relationship Id="rId7" Type="http://schemas.openxmlformats.org/officeDocument/2006/relationships/image" Target="../media/image5.png"/><Relationship Id="rId2" Type="http://schemas.openxmlformats.org/officeDocument/2006/relationships/tags" Target="../tags/tag12.xml"/><Relationship Id="rId1" Type="http://schemas.openxmlformats.org/officeDocument/2006/relationships/video" Target="NULL" TargetMode="External"/><Relationship Id="rId6" Type="http://schemas.openxmlformats.org/officeDocument/2006/relationships/image" Target="../media/image16.png"/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media" Target="../media/media12.mp4"/><Relationship Id="rId2" Type="http://schemas.openxmlformats.org/officeDocument/2006/relationships/tags" Target="../tags/tag13.xml"/><Relationship Id="rId1" Type="http://schemas.openxmlformats.org/officeDocument/2006/relationships/video" Target="NULL" TargetMode="External"/><Relationship Id="rId6" Type="http://schemas.openxmlformats.org/officeDocument/2006/relationships/image" Target="../media/image5.png"/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media" Target="../media/media13.mp4"/><Relationship Id="rId7" Type="http://schemas.openxmlformats.org/officeDocument/2006/relationships/image" Target="../media/image5.png"/><Relationship Id="rId2" Type="http://schemas.openxmlformats.org/officeDocument/2006/relationships/tags" Target="../tags/tag14.xml"/><Relationship Id="rId1" Type="http://schemas.openxmlformats.org/officeDocument/2006/relationships/video" Target="NULL" TargetMode="External"/><Relationship Id="rId6" Type="http://schemas.openxmlformats.org/officeDocument/2006/relationships/image" Target="../media/image17.emf"/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emf"/><Relationship Id="rId3" Type="http://schemas.microsoft.com/office/2007/relationships/media" Target="../media/media14.mp4"/><Relationship Id="rId7" Type="http://schemas.openxmlformats.org/officeDocument/2006/relationships/image" Target="../media/image5.png"/><Relationship Id="rId2" Type="http://schemas.openxmlformats.org/officeDocument/2006/relationships/tags" Target="../tags/tag15.xml"/><Relationship Id="rId1" Type="http://schemas.openxmlformats.org/officeDocument/2006/relationships/video" Target="NULL" TargetMode="External"/><Relationship Id="rId6" Type="http://schemas.openxmlformats.org/officeDocument/2006/relationships/image" Target="../media/image18.png"/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media" Target="../media/media15.mp4"/><Relationship Id="rId2" Type="http://schemas.openxmlformats.org/officeDocument/2006/relationships/tags" Target="../tags/tag16.xml"/><Relationship Id="rId1" Type="http://schemas.openxmlformats.org/officeDocument/2006/relationships/video" Target="NULL" TargetMode="External"/><Relationship Id="rId5" Type="http://schemas.openxmlformats.org/officeDocument/2006/relationships/image" Target="../media/image5.png"/><Relationship Id="rId4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5.png"/><Relationship Id="rId2" Type="http://schemas.openxmlformats.org/officeDocument/2006/relationships/tags" Target="../tags/tag2.xml"/><Relationship Id="rId1" Type="http://schemas.openxmlformats.org/officeDocument/2006/relationships/video" Target="NULL" TargetMode="External"/><Relationship Id="rId6" Type="http://schemas.openxmlformats.org/officeDocument/2006/relationships/image" Target="../media/image6.png"/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emf"/><Relationship Id="rId3" Type="http://schemas.microsoft.com/office/2007/relationships/media" Target="../media/media3.mp4"/><Relationship Id="rId7" Type="http://schemas.openxmlformats.org/officeDocument/2006/relationships/image" Target="../media/image7.png"/><Relationship Id="rId12" Type="http://schemas.openxmlformats.org/officeDocument/2006/relationships/image" Target="../media/image10.png"/><Relationship Id="rId2" Type="http://schemas.openxmlformats.org/officeDocument/2006/relationships/tags" Target="../tags/tag3.xml"/><Relationship Id="rId1" Type="http://schemas.openxmlformats.org/officeDocument/2006/relationships/video" Target="NULL" TargetMode="External"/><Relationship Id="rId6" Type="http://schemas.openxmlformats.org/officeDocument/2006/relationships/notesSlide" Target="../notesSlides/notesSlide3.xml"/><Relationship Id="rId11" Type="http://schemas.microsoft.com/office/2011/relationships/inkAction" Target="../ink/inkAction1.xml"/><Relationship Id="rId5" Type="http://schemas.openxmlformats.org/officeDocument/2006/relationships/slideLayout" Target="../slideLayouts/slideLayout6.xml"/><Relationship Id="rId10" Type="http://schemas.openxmlformats.org/officeDocument/2006/relationships/image" Target="../media/image5.png"/><Relationship Id="rId4" Type="http://schemas.openxmlformats.org/officeDocument/2006/relationships/tags" Target="../tags/tag4.xml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media" Target="../media/media4.mp4"/><Relationship Id="rId7" Type="http://schemas.openxmlformats.org/officeDocument/2006/relationships/image" Target="../media/image5.png"/><Relationship Id="rId2" Type="http://schemas.openxmlformats.org/officeDocument/2006/relationships/tags" Target="../tags/tag5.xml"/><Relationship Id="rId1" Type="http://schemas.openxmlformats.org/officeDocument/2006/relationships/video" Target="NULL" TargetMode="External"/><Relationship Id="rId6" Type="http://schemas.openxmlformats.org/officeDocument/2006/relationships/image" Target="../media/image11.png"/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media" Target="../media/media5.mp4"/><Relationship Id="rId2" Type="http://schemas.openxmlformats.org/officeDocument/2006/relationships/tags" Target="../tags/tag6.xml"/><Relationship Id="rId1" Type="http://schemas.openxmlformats.org/officeDocument/2006/relationships/video" Target="NULL" TargetMode="External"/><Relationship Id="rId6" Type="http://schemas.openxmlformats.org/officeDocument/2006/relationships/image" Target="../media/image5.png"/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media" Target="../media/media6.mp4"/><Relationship Id="rId2" Type="http://schemas.openxmlformats.org/officeDocument/2006/relationships/tags" Target="../tags/tag7.xml"/><Relationship Id="rId1" Type="http://schemas.openxmlformats.org/officeDocument/2006/relationships/video" Target="NULL" TargetMode="External"/><Relationship Id="rId6" Type="http://schemas.openxmlformats.org/officeDocument/2006/relationships/image" Target="../media/image5.png"/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media" Target="../media/media7.mp4"/><Relationship Id="rId7" Type="http://schemas.openxmlformats.org/officeDocument/2006/relationships/image" Target="../media/image5.png"/><Relationship Id="rId2" Type="http://schemas.openxmlformats.org/officeDocument/2006/relationships/tags" Target="../tags/tag8.xml"/><Relationship Id="rId1" Type="http://schemas.openxmlformats.org/officeDocument/2006/relationships/video" Target="NULL" TargetMode="External"/><Relationship Id="rId6" Type="http://schemas.openxmlformats.org/officeDocument/2006/relationships/image" Target="../media/image12.png"/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media" Target="../media/media8.mp4"/><Relationship Id="rId7" Type="http://schemas.openxmlformats.org/officeDocument/2006/relationships/image" Target="../media/image5.png"/><Relationship Id="rId2" Type="http://schemas.openxmlformats.org/officeDocument/2006/relationships/tags" Target="../tags/tag9.xml"/><Relationship Id="rId1" Type="http://schemas.openxmlformats.org/officeDocument/2006/relationships/video" Target="NULL" TargetMode="External"/><Relationship Id="rId6" Type="http://schemas.openxmlformats.org/officeDocument/2006/relationships/image" Target="../media/image13.png"/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media" Target="../media/media9.mp4"/><Relationship Id="rId7" Type="http://schemas.openxmlformats.org/officeDocument/2006/relationships/image" Target="../media/image5.png"/><Relationship Id="rId2" Type="http://schemas.openxmlformats.org/officeDocument/2006/relationships/tags" Target="../tags/tag10.xml"/><Relationship Id="rId1" Type="http://schemas.openxmlformats.org/officeDocument/2006/relationships/video" Target="NULL" TargetMode="External"/><Relationship Id="rId6" Type="http://schemas.openxmlformats.org/officeDocument/2006/relationships/image" Target="../media/image14.png"/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9"/>
          <p:cNvSpPr/>
          <p:nvPr/>
        </p:nvSpPr>
        <p:spPr>
          <a:xfrm>
            <a:off x="0" y="2901203"/>
            <a:ext cx="12192000" cy="1055594"/>
          </a:xfrm>
          <a:prstGeom prst="rect">
            <a:avLst/>
          </a:prstGeom>
          <a:solidFill>
            <a:srgbClr val="1F9FE9"/>
          </a:solidFill>
          <a:ln w="3175">
            <a:miter lim="400000"/>
          </a:ln>
          <a:effectLst/>
        </p:spPr>
        <p:txBody>
          <a:bodyPr lIns="0" tIns="0" rIns="0" bIns="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sz="3000">
              <a:solidFill>
                <a:srgbClr val="FFFFFF"/>
              </a:solidFill>
            </a:endParaRPr>
          </a:p>
        </p:txBody>
      </p:sp>
      <p:sp>
        <p:nvSpPr>
          <p:cNvPr id="6" name="Shape 91"/>
          <p:cNvSpPr/>
          <p:nvPr/>
        </p:nvSpPr>
        <p:spPr>
          <a:xfrm>
            <a:off x="3795868" y="3224047"/>
            <a:ext cx="4600349" cy="40990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0091" tIns="20091" rIns="20091" bIns="20091" anchor="ctr" anchorCtr="0">
            <a:spAutoFit/>
          </a:bodyPr>
          <a:lstStyle>
            <a:lvl1pPr>
              <a:defRPr sz="5000">
                <a:solidFill>
                  <a:srgbClr val="FEFDFD"/>
                </a:solidFill>
                <a:latin typeface="Roboto Regular"/>
                <a:ea typeface="Roboto Regular"/>
                <a:cs typeface="Roboto Regular"/>
                <a:sym typeface="Roboto Regular"/>
              </a:defRPr>
            </a:lvl1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dirty="0" smtClean="0">
                <a:solidFill>
                  <a:srgbClr val="FFFFFF"/>
                </a:solidFill>
                <a:latin typeface="Helvetica" panose="020B0604020202020204" pitchFamily="34" charset="0"/>
                <a:ea typeface="ＭＳ Ｐゴシック" pitchFamily="34" charset="-128"/>
                <a:cs typeface="Helvetica" panose="020B0604020202020204" pitchFamily="34" charset="0"/>
                <a:sym typeface="Century Gothic" pitchFamily="34" charset="0"/>
              </a:rPr>
              <a:t>Restaurant </a:t>
            </a:r>
            <a:r>
              <a:rPr lang="en-US" sz="2400" b="1" dirty="0">
                <a:solidFill>
                  <a:srgbClr val="FFFFFF"/>
                </a:solidFill>
                <a:latin typeface="Helvetica" panose="020B0604020202020204" pitchFamily="34" charset="0"/>
                <a:ea typeface="ＭＳ Ｐゴシック" pitchFamily="34" charset="-128"/>
                <a:cs typeface="Helvetica" panose="020B0604020202020204" pitchFamily="34" charset="0"/>
                <a:sym typeface="Century Gothic" pitchFamily="34" charset="0"/>
              </a:rPr>
              <a:t>Visitor </a:t>
            </a:r>
            <a:r>
              <a:rPr lang="en-US" sz="2400" b="1" dirty="0" smtClean="0">
                <a:solidFill>
                  <a:srgbClr val="FFFFFF"/>
                </a:solidFill>
                <a:latin typeface="Helvetica" panose="020B0604020202020204" pitchFamily="34" charset="0"/>
                <a:ea typeface="ＭＳ Ｐゴシック" pitchFamily="34" charset="-128"/>
                <a:cs typeface="Helvetica" panose="020B0604020202020204" pitchFamily="34" charset="0"/>
                <a:sym typeface="Century Gothic" pitchFamily="34" charset="0"/>
              </a:rPr>
              <a:t>Forecasting </a:t>
            </a:r>
            <a:endParaRPr lang="en-US" sz="2400" b="1" dirty="0">
              <a:solidFill>
                <a:srgbClr val="FFFFFF"/>
              </a:solidFill>
              <a:latin typeface="Helvetica" panose="020B0604020202020204" pitchFamily="34" charset="0"/>
              <a:ea typeface="ＭＳ Ｐゴシック" pitchFamily="34" charset="-128"/>
              <a:cs typeface="Helvetica" panose="020B0604020202020204" pitchFamily="34" charset="0"/>
              <a:sym typeface="Century Gothic" pitchFamily="34" charset="0"/>
            </a:endParaRPr>
          </a:p>
        </p:txBody>
      </p:sp>
      <p:sp>
        <p:nvSpPr>
          <p:cNvPr id="7" name="Rectangle 4"/>
          <p:cNvSpPr>
            <a:spLocks/>
          </p:cNvSpPr>
          <p:nvPr/>
        </p:nvSpPr>
        <p:spPr bwMode="auto">
          <a:xfrm>
            <a:off x="11189086" y="3693120"/>
            <a:ext cx="894476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 smtClean="0">
                <a:solidFill>
                  <a:srgbClr val="FFFFFF"/>
                </a:solidFill>
                <a:latin typeface="Helvetica" panose="020B0604020202020204" pitchFamily="34" charset="0"/>
                <a:ea typeface="ＭＳ Ｐゴシック" pitchFamily="34" charset="-128"/>
                <a:cs typeface="Helvetica" panose="020B0604020202020204" pitchFamily="34" charset="0"/>
                <a:sym typeface="Century Gothic" pitchFamily="34" charset="0"/>
              </a:rPr>
              <a:t>02/06/2018</a:t>
            </a:r>
            <a:endParaRPr lang="en-US" sz="1400" dirty="0">
              <a:solidFill>
                <a:srgbClr val="FFFFFF"/>
              </a:solidFill>
              <a:latin typeface="Helvetica" panose="020B0604020202020204" pitchFamily="34" charset="0"/>
              <a:ea typeface="ＭＳ Ｐゴシック" pitchFamily="34" charset="-128"/>
              <a:cs typeface="Helvetica" panose="020B0604020202020204" pitchFamily="34" charset="0"/>
              <a:sym typeface="Century Gothic" pitchFamily="34" charset="0"/>
            </a:endParaRPr>
          </a:p>
        </p:txBody>
      </p:sp>
      <p:pic>
        <p:nvPicPr>
          <p:cNvPr id="9" name="Picture 8" descr="Image result for Recruiting holdings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7735" y="1935104"/>
            <a:ext cx="2396490" cy="64325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/>
          <p:cNvSpPr/>
          <p:nvPr/>
        </p:nvSpPr>
        <p:spPr>
          <a:xfrm>
            <a:off x="3048000" y="4067547"/>
            <a:ext cx="6096000" cy="150810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spcAft>
                <a:spcPts val="800"/>
              </a:spcAft>
            </a:pPr>
            <a:r>
              <a:rPr lang="en-US" b="1" dirty="0" smtClean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Midterm Project</a:t>
            </a:r>
          </a:p>
          <a:p>
            <a:pPr algn="ctr">
              <a:spcAft>
                <a:spcPts val="800"/>
              </a:spcAft>
            </a:pPr>
            <a:r>
              <a:rPr lang="en-US" b="1" dirty="0" smtClean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Name</a:t>
            </a:r>
            <a:r>
              <a:rPr lang="en-US" b="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Young, Brent</a:t>
            </a:r>
            <a:endParaRPr lang="en-US" sz="1400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spcAft>
                <a:spcPts val="800"/>
              </a:spcAft>
            </a:pPr>
            <a:r>
              <a:rPr lang="en-US" b="1" dirty="0" smtClean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Predict </a:t>
            </a:r>
            <a:r>
              <a:rPr lang="en-US" b="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413 Section #: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55</a:t>
            </a:r>
            <a:endParaRPr lang="en-US" sz="1400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spcAft>
                <a:spcPts val="800"/>
              </a:spcAft>
            </a:pPr>
            <a:r>
              <a:rPr lang="en-US" b="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Quarter: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Winter 2018</a:t>
            </a:r>
            <a:endParaRPr lang="en-US" sz="14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4" name="tmp73DA">
            <a:hlinkClick r:id="" action="ppaction://media"/>
          </p:cNvPr>
          <p:cNvPicPr>
            <a:picLocks noChangeAspect="1"/>
          </p:cNvPicPr>
          <p:nvPr>
            <a:videoFile r:link="rId1"/>
            <p:custDataLst>
              <p:tags r:id="rId2"/>
            </p:custDataLst>
            <p:extLst>
              <p:ext uri="{DAA4B4D4-6D71-4841-9C94-3DE7FCFB9230}">
                <p14:media xmlns:p14="http://schemas.microsoft.com/office/powerpoint/2010/main" r:embed="rId3">
                  <p14:trim end="19.0589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861800" y="101600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673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515"/>
    </mc:Choice>
    <mc:Fallback xmlns="">
      <p:transition spd="slow" advTm="145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22574"/>
            <a:ext cx="12192000" cy="706582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lang="en-US" sz="2800" b="1" dirty="0" smtClean="0">
                <a:solidFill>
                  <a:srgbClr val="1078A0"/>
                </a:solidFill>
              </a:rPr>
              <a:t>ETS: ANA Model</a:t>
            </a:r>
            <a:endParaRPr lang="en-US" sz="1600" i="1" dirty="0">
              <a:solidFill>
                <a:srgbClr val="1078A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68457" y="829156"/>
            <a:ext cx="7972774" cy="5669678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14229-418B-914B-87C0-7BCC0519C003}" type="slidenum">
              <a:rPr lang="en-US" smtClean="0"/>
              <a:t>10</a:t>
            </a:fld>
            <a:endParaRPr lang="en-US"/>
          </a:p>
        </p:txBody>
      </p:sp>
      <p:sp>
        <p:nvSpPr>
          <p:cNvPr id="8" name="Shape 89"/>
          <p:cNvSpPr/>
          <p:nvPr/>
        </p:nvSpPr>
        <p:spPr>
          <a:xfrm>
            <a:off x="0" y="6629400"/>
            <a:ext cx="12192000" cy="228600"/>
          </a:xfrm>
          <a:prstGeom prst="rect">
            <a:avLst/>
          </a:prstGeom>
          <a:solidFill>
            <a:srgbClr val="1F9FE9"/>
          </a:solidFill>
          <a:ln w="3175">
            <a:miter lim="400000"/>
          </a:ln>
          <a:effectLst/>
        </p:spPr>
        <p:txBody>
          <a:bodyPr lIns="0" tIns="0" rIns="0" bIns="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sz="3000">
              <a:solidFill>
                <a:srgbClr val="FFFFFF"/>
              </a:solidFill>
            </a:endParaRPr>
          </a:p>
        </p:txBody>
      </p:sp>
      <p:pic>
        <p:nvPicPr>
          <p:cNvPr id="4" name="tmpB62F">
            <a:hlinkClick r:id="" action="ppaction://media"/>
          </p:cNvPr>
          <p:cNvPicPr>
            <a:picLocks noChangeAspect="1"/>
          </p:cNvPicPr>
          <p:nvPr>
            <a:videoFile r:link="rId1"/>
            <p:custDataLst>
              <p:tags r:id="rId2"/>
            </p:custDataLst>
            <p:extLst>
              <p:ext uri="{DAA4B4D4-6D71-4841-9C94-3DE7FCFB9230}">
                <p14:media xmlns:p14="http://schemas.microsoft.com/office/powerpoint/2010/main" r:embed="rId3">
                  <p14:trim end="23.9455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861800" y="101600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445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560"/>
    </mc:Choice>
    <mc:Fallback xmlns="">
      <p:transition spd="slow" advTm="405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22574"/>
            <a:ext cx="12192000" cy="706582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lang="en-US" sz="2800" b="1" dirty="0" smtClean="0">
                <a:solidFill>
                  <a:srgbClr val="1078A0"/>
                </a:solidFill>
              </a:rPr>
              <a:t>ETS: ANA Model</a:t>
            </a:r>
            <a:endParaRPr lang="en-US" sz="1600" i="1" dirty="0">
              <a:solidFill>
                <a:srgbClr val="1078A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32473" y="1045727"/>
            <a:ext cx="7480157" cy="5319364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14229-418B-914B-87C0-7BCC0519C003}" type="slidenum">
              <a:rPr lang="en-US" smtClean="0"/>
              <a:t>11</a:t>
            </a:fld>
            <a:endParaRPr lang="en-US"/>
          </a:p>
        </p:txBody>
      </p:sp>
      <p:sp>
        <p:nvSpPr>
          <p:cNvPr id="8" name="Shape 89"/>
          <p:cNvSpPr/>
          <p:nvPr/>
        </p:nvSpPr>
        <p:spPr>
          <a:xfrm>
            <a:off x="0" y="6629400"/>
            <a:ext cx="12192000" cy="228600"/>
          </a:xfrm>
          <a:prstGeom prst="rect">
            <a:avLst/>
          </a:prstGeom>
          <a:solidFill>
            <a:srgbClr val="1F9FE9"/>
          </a:solidFill>
          <a:ln w="3175">
            <a:miter lim="400000"/>
          </a:ln>
          <a:effectLst/>
        </p:spPr>
        <p:txBody>
          <a:bodyPr lIns="0" tIns="0" rIns="0" bIns="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sz="3000">
              <a:solidFill>
                <a:srgbClr val="FFFFFF"/>
              </a:solidFill>
            </a:endParaRPr>
          </a:p>
        </p:txBody>
      </p:sp>
      <p:pic>
        <p:nvPicPr>
          <p:cNvPr id="5" name="tmp8A2">
            <a:hlinkClick r:id="" action="ppaction://media"/>
          </p:cNvPr>
          <p:cNvPicPr>
            <a:picLocks noChangeAspect="1"/>
          </p:cNvPicPr>
          <p:nvPr>
            <a:videoFile r:link="rId1"/>
            <p:custDataLst>
              <p:tags r:id="rId2"/>
            </p:custDataLst>
            <p:extLst>
              <p:ext uri="{DAA4B4D4-6D71-4841-9C94-3DE7FCFB9230}">
                <p14:media xmlns:p14="http://schemas.microsoft.com/office/powerpoint/2010/main" r:embed="rId3">
                  <p14:trim end="44.1473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861800" y="101600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794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281"/>
    </mc:Choice>
    <mc:Fallback xmlns="">
      <p:transition spd="slow" advTm="282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30923"/>
            <a:ext cx="12192000" cy="706582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lang="en-US" sz="2800" b="1" dirty="0" smtClean="0">
                <a:solidFill>
                  <a:srgbClr val="1078A0"/>
                </a:solidFill>
              </a:rPr>
              <a:t>MIXED Model</a:t>
            </a:r>
            <a:endParaRPr lang="en-US" sz="1600" i="1" dirty="0">
              <a:solidFill>
                <a:srgbClr val="1078A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6809" y="740207"/>
            <a:ext cx="855641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rgbClr val="000000"/>
                </a:solidFill>
              </a:rPr>
              <a:t>Reasoning: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0000"/>
                </a:solidFill>
              </a:rPr>
              <a:t>ETS and </a:t>
            </a:r>
            <a:r>
              <a:rPr lang="en-US" dirty="0" err="1" smtClean="0">
                <a:solidFill>
                  <a:srgbClr val="000000"/>
                </a:solidFill>
              </a:rPr>
              <a:t>auto.arima</a:t>
            </a:r>
            <a:r>
              <a:rPr lang="en-US" dirty="0" smtClean="0">
                <a:solidFill>
                  <a:srgbClr val="000000"/>
                </a:solidFill>
              </a:rPr>
              <a:t> model </a:t>
            </a:r>
            <a:r>
              <a:rPr lang="en-US" dirty="0">
                <a:solidFill>
                  <a:srgbClr val="000000"/>
                </a:solidFill>
              </a:rPr>
              <a:t>produced somewhat different results and are </a:t>
            </a:r>
            <a:r>
              <a:rPr lang="en-US" dirty="0" smtClean="0">
                <a:solidFill>
                  <a:srgbClr val="000000"/>
                </a:solidFill>
              </a:rPr>
              <a:t>diverse</a:t>
            </a:r>
          </a:p>
          <a:p>
            <a:pPr lvl="1"/>
            <a:endParaRPr lang="en-US" dirty="0" smtClean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rgbClr val="000000"/>
                </a:solidFill>
              </a:rPr>
              <a:t>Ensemble </a:t>
            </a:r>
            <a:r>
              <a:rPr lang="en-US" b="1" dirty="0">
                <a:solidFill>
                  <a:srgbClr val="000000"/>
                </a:solidFill>
              </a:rPr>
              <a:t>M</a:t>
            </a:r>
            <a:r>
              <a:rPr lang="en-US" b="1" dirty="0" smtClean="0">
                <a:solidFill>
                  <a:srgbClr val="000000"/>
                </a:solidFill>
              </a:rPr>
              <a:t>odeling </a:t>
            </a:r>
            <a:r>
              <a:rPr lang="en-US" b="1" dirty="0">
                <a:solidFill>
                  <a:srgbClr val="000000"/>
                </a:solidFill>
              </a:rPr>
              <a:t>A</a:t>
            </a:r>
            <a:r>
              <a:rPr lang="en-US" b="1" dirty="0" smtClean="0">
                <a:solidFill>
                  <a:srgbClr val="000000"/>
                </a:solidFill>
              </a:rPr>
              <a:t>pproach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0000"/>
                </a:solidFill>
              </a:rPr>
              <a:t>Take the average </a:t>
            </a:r>
            <a:r>
              <a:rPr lang="en-US" dirty="0">
                <a:solidFill>
                  <a:srgbClr val="000000"/>
                </a:solidFill>
              </a:rPr>
              <a:t>forecasted visitors from the two </a:t>
            </a:r>
            <a:r>
              <a:rPr lang="en-US" dirty="0" smtClean="0">
                <a:solidFill>
                  <a:srgbClr val="000000"/>
                </a:solidFill>
              </a:rPr>
              <a:t>models (</a:t>
            </a:r>
            <a:r>
              <a:rPr lang="en-US" dirty="0" err="1" smtClean="0">
                <a:solidFill>
                  <a:srgbClr val="000000"/>
                </a:solidFill>
              </a:rPr>
              <a:t>auto.arima</a:t>
            </a:r>
            <a:r>
              <a:rPr lang="en-US" dirty="0" smtClean="0">
                <a:solidFill>
                  <a:srgbClr val="000000"/>
                </a:solidFill>
              </a:rPr>
              <a:t> and ETS). </a:t>
            </a:r>
          </a:p>
          <a:p>
            <a:pPr lvl="1"/>
            <a:endParaRPr lang="en-US" dirty="0" smtClean="0">
              <a:solidFill>
                <a:srgbClr val="00000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0000"/>
                </a:solidFill>
              </a:rPr>
              <a:t>Benefits: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C</a:t>
            </a:r>
            <a:r>
              <a:rPr lang="en-US" dirty="0" smtClean="0">
                <a:solidFill>
                  <a:srgbClr val="000000"/>
                </a:solidFill>
              </a:rPr>
              <a:t>reate </a:t>
            </a:r>
            <a:r>
              <a:rPr lang="en-US" dirty="0">
                <a:solidFill>
                  <a:srgbClr val="000000"/>
                </a:solidFill>
              </a:rPr>
              <a:t>a more stable, robust, model that would improve my predictions and accuracy</a:t>
            </a:r>
            <a:r>
              <a:rPr lang="en-US" dirty="0" smtClean="0">
                <a:solidFill>
                  <a:srgbClr val="000000"/>
                </a:solidFill>
              </a:rPr>
              <a:t>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0000"/>
                </a:solidFill>
              </a:rPr>
              <a:t>Similar to diversifying a stock portfolio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14229-418B-914B-87C0-7BCC0519C003}" type="slidenum">
              <a:rPr lang="en-US" smtClean="0"/>
              <a:t>12</a:t>
            </a:fld>
            <a:endParaRPr lang="en-US"/>
          </a:p>
        </p:txBody>
      </p:sp>
      <p:sp>
        <p:nvSpPr>
          <p:cNvPr id="8" name="Shape 89"/>
          <p:cNvSpPr/>
          <p:nvPr/>
        </p:nvSpPr>
        <p:spPr>
          <a:xfrm>
            <a:off x="0" y="6629400"/>
            <a:ext cx="12192000" cy="228600"/>
          </a:xfrm>
          <a:prstGeom prst="rect">
            <a:avLst/>
          </a:prstGeom>
          <a:solidFill>
            <a:srgbClr val="1F9FE9"/>
          </a:solidFill>
          <a:ln w="3175">
            <a:miter lim="400000"/>
          </a:ln>
          <a:effectLst/>
        </p:spPr>
        <p:txBody>
          <a:bodyPr lIns="0" tIns="0" rIns="0" bIns="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sz="3000">
              <a:solidFill>
                <a:srgbClr val="FFFFFF"/>
              </a:solidFill>
            </a:endParaRPr>
          </a:p>
        </p:txBody>
      </p:sp>
      <p:pic>
        <p:nvPicPr>
          <p:cNvPr id="7" name="tmpE03D">
            <a:hlinkClick r:id="" action="ppaction://media"/>
          </p:cNvPr>
          <p:cNvPicPr>
            <a:picLocks noChangeAspect="1"/>
          </p:cNvPicPr>
          <p:nvPr>
            <a:videoFile r:link="rId1"/>
            <p:custDataLst>
              <p:tags r:id="rId2"/>
            </p:custDataLst>
            <p:extLst>
              <p:ext uri="{DAA4B4D4-6D71-4841-9C94-3DE7FCFB9230}">
                <p14:media xmlns:p14="http://schemas.microsoft.com/office/powerpoint/2010/main" r:embed="rId3">
                  <p14:trim end="5.0272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861800" y="101600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493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743"/>
    </mc:Choice>
    <mc:Fallback xmlns="">
      <p:transition spd="slow" advTm="257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30923"/>
            <a:ext cx="12192000" cy="706582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lang="en-US" sz="2800" b="1" dirty="0" smtClean="0">
                <a:solidFill>
                  <a:srgbClr val="1078A0"/>
                </a:solidFill>
              </a:rPr>
              <a:t>MIXED Model </a:t>
            </a:r>
            <a:endParaRPr lang="en-US" sz="1600" i="1" dirty="0">
              <a:solidFill>
                <a:srgbClr val="1078A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9649" y="891898"/>
            <a:ext cx="531527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b="1" dirty="0" smtClean="0">
                <a:solidFill>
                  <a:srgbClr val="000000"/>
                </a:solidFill>
              </a:rPr>
              <a:t>R Code Process: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0000"/>
                </a:solidFill>
              </a:rPr>
              <a:t>Changed </a:t>
            </a:r>
            <a:r>
              <a:rPr lang="en-US" dirty="0">
                <a:solidFill>
                  <a:srgbClr val="000000"/>
                </a:solidFill>
              </a:rPr>
              <a:t>the date format using </a:t>
            </a:r>
            <a:r>
              <a:rPr lang="en-US" dirty="0" smtClean="0">
                <a:solidFill>
                  <a:srgbClr val="000000"/>
                </a:solidFill>
              </a:rPr>
              <a:t>mutate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0000"/>
                </a:solidFill>
              </a:rPr>
              <a:t>Reshaped </a:t>
            </a:r>
            <a:r>
              <a:rPr lang="en-US" dirty="0">
                <a:solidFill>
                  <a:srgbClr val="000000"/>
                </a:solidFill>
              </a:rPr>
              <a:t>the dataset from long to wide using </a:t>
            </a:r>
            <a:r>
              <a:rPr lang="en-US" dirty="0" err="1" smtClean="0">
                <a:solidFill>
                  <a:srgbClr val="000000"/>
                </a:solidFill>
              </a:rPr>
              <a:t>dcast</a:t>
            </a:r>
            <a:endParaRPr lang="en-US" dirty="0" smtClean="0">
              <a:solidFill>
                <a:srgbClr val="00000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C</a:t>
            </a:r>
            <a:r>
              <a:rPr lang="en-US" dirty="0" smtClean="0">
                <a:solidFill>
                  <a:srgbClr val="000000"/>
                </a:solidFill>
              </a:rPr>
              <a:t>reating </a:t>
            </a:r>
            <a:r>
              <a:rPr lang="en-US" dirty="0">
                <a:solidFill>
                  <a:srgbClr val="000000"/>
                </a:solidFill>
              </a:rPr>
              <a:t>a time series on the train data and a forecast interval of 39 days. </a:t>
            </a:r>
            <a:endParaRPr lang="en-US" dirty="0" smtClean="0">
              <a:solidFill>
                <a:srgbClr val="00000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0000"/>
                </a:solidFill>
              </a:rPr>
              <a:t>Created a </a:t>
            </a:r>
            <a:r>
              <a:rPr lang="en-US" dirty="0">
                <a:solidFill>
                  <a:srgbClr val="000000"/>
                </a:solidFill>
              </a:rPr>
              <a:t>matrix for the </a:t>
            </a:r>
            <a:r>
              <a:rPr lang="en-US" dirty="0" smtClean="0">
                <a:solidFill>
                  <a:srgbClr val="000000"/>
                </a:solidFill>
              </a:rPr>
              <a:t>models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U</a:t>
            </a:r>
            <a:r>
              <a:rPr lang="en-US" dirty="0" smtClean="0">
                <a:solidFill>
                  <a:srgbClr val="000000"/>
                </a:solidFill>
              </a:rPr>
              <a:t>sed </a:t>
            </a:r>
            <a:r>
              <a:rPr lang="en-US" dirty="0">
                <a:solidFill>
                  <a:srgbClr val="000000"/>
                </a:solidFill>
              </a:rPr>
              <a:t>parallel processing (</a:t>
            </a:r>
            <a:r>
              <a:rPr lang="en-US" dirty="0" err="1" smtClean="0">
                <a:solidFill>
                  <a:srgbClr val="000000"/>
                </a:solidFill>
              </a:rPr>
              <a:t>DoMC</a:t>
            </a:r>
            <a:r>
              <a:rPr lang="en-US" dirty="0" smtClean="0">
                <a:solidFill>
                  <a:srgbClr val="000000"/>
                </a:solidFill>
              </a:rPr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C</a:t>
            </a:r>
            <a:r>
              <a:rPr lang="en-US" dirty="0" smtClean="0">
                <a:solidFill>
                  <a:srgbClr val="000000"/>
                </a:solidFill>
              </a:rPr>
              <a:t>reated </a:t>
            </a:r>
            <a:r>
              <a:rPr lang="en-US" dirty="0">
                <a:solidFill>
                  <a:srgbClr val="000000"/>
                </a:solidFill>
              </a:rPr>
              <a:t>the forecasts and applied it to all 829 </a:t>
            </a:r>
            <a:r>
              <a:rPr lang="en-US" dirty="0" smtClean="0">
                <a:solidFill>
                  <a:srgbClr val="000000"/>
                </a:solidFill>
              </a:rPr>
              <a:t>restaurants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P</a:t>
            </a:r>
            <a:r>
              <a:rPr lang="en-US" dirty="0" smtClean="0">
                <a:solidFill>
                  <a:srgbClr val="000000"/>
                </a:solidFill>
              </a:rPr>
              <a:t>ost </a:t>
            </a:r>
            <a:r>
              <a:rPr lang="en-US" dirty="0">
                <a:solidFill>
                  <a:srgbClr val="000000"/>
                </a:solidFill>
              </a:rPr>
              <a:t>processed the forecast </a:t>
            </a:r>
            <a:r>
              <a:rPr lang="en-US" dirty="0" smtClean="0">
                <a:solidFill>
                  <a:srgbClr val="000000"/>
                </a:solidFill>
              </a:rPr>
              <a:t>table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C</a:t>
            </a:r>
            <a:r>
              <a:rPr lang="en-US" dirty="0" smtClean="0">
                <a:solidFill>
                  <a:srgbClr val="000000"/>
                </a:solidFill>
              </a:rPr>
              <a:t>hanged </a:t>
            </a:r>
            <a:r>
              <a:rPr lang="en-US" dirty="0">
                <a:solidFill>
                  <a:srgbClr val="000000"/>
                </a:solidFill>
              </a:rPr>
              <a:t>the forecast data frame back from wide to long format for final </a:t>
            </a:r>
            <a:r>
              <a:rPr lang="en-US" dirty="0" smtClean="0">
                <a:solidFill>
                  <a:srgbClr val="000000"/>
                </a:solidFill>
              </a:rPr>
              <a:t>submission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P</a:t>
            </a:r>
            <a:r>
              <a:rPr lang="en-US" dirty="0" smtClean="0">
                <a:solidFill>
                  <a:srgbClr val="000000"/>
                </a:solidFill>
              </a:rPr>
              <a:t>rocessed </a:t>
            </a:r>
            <a:r>
              <a:rPr lang="en-US" dirty="0">
                <a:solidFill>
                  <a:srgbClr val="000000"/>
                </a:solidFill>
              </a:rPr>
              <a:t>the sample submission </a:t>
            </a:r>
            <a:r>
              <a:rPr lang="en-US" dirty="0" smtClean="0">
                <a:solidFill>
                  <a:srgbClr val="000000"/>
                </a:solidFill>
              </a:rPr>
              <a:t>file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14229-418B-914B-87C0-7BCC0519C003}" type="slidenum">
              <a:rPr lang="en-US" smtClean="0"/>
              <a:t>13</a:t>
            </a:fld>
            <a:endParaRPr lang="en-US"/>
          </a:p>
        </p:txBody>
      </p:sp>
      <p:sp>
        <p:nvSpPr>
          <p:cNvPr id="8" name="Shape 89"/>
          <p:cNvSpPr/>
          <p:nvPr/>
        </p:nvSpPr>
        <p:spPr>
          <a:xfrm>
            <a:off x="0" y="6629400"/>
            <a:ext cx="12192000" cy="228600"/>
          </a:xfrm>
          <a:prstGeom prst="rect">
            <a:avLst/>
          </a:prstGeom>
          <a:solidFill>
            <a:srgbClr val="1F9FE9"/>
          </a:solidFill>
          <a:ln w="3175">
            <a:miter lim="400000"/>
          </a:ln>
          <a:effectLst/>
        </p:spPr>
        <p:txBody>
          <a:bodyPr lIns="0" tIns="0" rIns="0" bIns="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sz="3000">
              <a:solidFill>
                <a:srgbClr val="FFFFFF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6"/>
          <a:srcRect t="28898" r="8980"/>
          <a:stretch/>
        </p:blipFill>
        <p:spPr>
          <a:xfrm>
            <a:off x="5821495" y="1181251"/>
            <a:ext cx="6183399" cy="388393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495570" y="891898"/>
            <a:ext cx="5315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rgbClr val="000000"/>
                </a:solidFill>
              </a:rPr>
              <a:t>Code Snippet: </a:t>
            </a:r>
          </a:p>
        </p:txBody>
      </p:sp>
      <p:pic>
        <p:nvPicPr>
          <p:cNvPr id="10" name="tmpDAF1">
            <a:hlinkClick r:id="" action="ppaction://media"/>
          </p:cNvPr>
          <p:cNvPicPr>
            <a:picLocks noChangeAspect="1"/>
          </p:cNvPicPr>
          <p:nvPr>
            <a:videoFile r:link="rId1"/>
            <p:custDataLst>
              <p:tags r:id="rId2"/>
            </p:custDataLst>
            <p:extLst>
              <p:ext uri="{DAA4B4D4-6D71-4841-9C94-3DE7FCFB9230}">
                <p14:media xmlns:p14="http://schemas.microsoft.com/office/powerpoint/2010/main" r:embed="rId3">
                  <p14:trim end="37.0952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861800" y="101600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595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7721"/>
    </mc:Choice>
    <mc:Fallback xmlns="">
      <p:transition spd="slow" advTm="477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22574"/>
            <a:ext cx="12192000" cy="706582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lang="en-US" sz="2800" b="1" dirty="0" smtClean="0">
                <a:solidFill>
                  <a:srgbClr val="1078A0"/>
                </a:solidFill>
              </a:rPr>
              <a:t>Performance/Accuracy</a:t>
            </a:r>
            <a:endParaRPr lang="en-US" sz="1600" i="1" dirty="0">
              <a:solidFill>
                <a:srgbClr val="1078A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73158" y="1338629"/>
            <a:ext cx="9374289" cy="1949236"/>
          </a:xfrm>
          <a:prstGeom prst="rect">
            <a:avLst/>
          </a:prstGeom>
        </p:spPr>
      </p:pic>
      <p:sp>
        <p:nvSpPr>
          <p:cNvPr id="9" name="Text Box 29"/>
          <p:cNvSpPr txBox="1"/>
          <p:nvPr/>
        </p:nvSpPr>
        <p:spPr>
          <a:xfrm>
            <a:off x="4076382" y="3343910"/>
            <a:ext cx="4039235" cy="170180"/>
          </a:xfrm>
          <a:prstGeom prst="rect">
            <a:avLst/>
          </a:prstGeom>
          <a:solidFill>
            <a:prstClr val="white"/>
          </a:solidFill>
          <a:ln>
            <a:noFill/>
          </a:ln>
          <a:effectLst/>
        </p:spPr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1000"/>
              </a:spcAft>
            </a:pPr>
            <a:r>
              <a:rPr lang="en-US" sz="1400" i="1" dirty="0" smtClean="0">
                <a:solidFill>
                  <a:srgbClr val="44546A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Accuracy </a:t>
            </a:r>
            <a:r>
              <a:rPr lang="en-US" sz="1400" i="1" dirty="0">
                <a:solidFill>
                  <a:srgbClr val="44546A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Metrics for air_04341b588bde96cd</a:t>
            </a:r>
          </a:p>
        </p:txBody>
      </p:sp>
      <p:sp>
        <p:nvSpPr>
          <p:cNvPr id="10" name="Text Box 30"/>
          <p:cNvSpPr txBox="1"/>
          <p:nvPr/>
        </p:nvSpPr>
        <p:spPr>
          <a:xfrm>
            <a:off x="4635098" y="5815190"/>
            <a:ext cx="2921799" cy="197485"/>
          </a:xfrm>
          <a:prstGeom prst="rect">
            <a:avLst/>
          </a:prstGeom>
          <a:solidFill>
            <a:prstClr val="white"/>
          </a:solidFill>
          <a:ln>
            <a:noFill/>
          </a:ln>
          <a:effectLst/>
        </p:spPr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1000"/>
              </a:spcAft>
            </a:pPr>
            <a:r>
              <a:rPr lang="en-US" sz="1400" i="1" dirty="0">
                <a:solidFill>
                  <a:srgbClr val="44546A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Figure 11: RMSLE for all 829 restaurants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14229-418B-914B-87C0-7BCC0519C003}" type="slidenum">
              <a:rPr lang="en-US" smtClean="0"/>
              <a:t>14</a:t>
            </a:fld>
            <a:endParaRPr lang="en-US"/>
          </a:p>
        </p:txBody>
      </p:sp>
      <p:sp>
        <p:nvSpPr>
          <p:cNvPr id="12" name="Shape 89"/>
          <p:cNvSpPr/>
          <p:nvPr/>
        </p:nvSpPr>
        <p:spPr>
          <a:xfrm>
            <a:off x="0" y="6629400"/>
            <a:ext cx="12192000" cy="228600"/>
          </a:xfrm>
          <a:prstGeom prst="rect">
            <a:avLst/>
          </a:prstGeom>
          <a:solidFill>
            <a:srgbClr val="1F9FE9"/>
          </a:solidFill>
          <a:ln w="3175">
            <a:miter lim="400000"/>
          </a:ln>
          <a:effectLst/>
        </p:spPr>
        <p:txBody>
          <a:bodyPr lIns="0" tIns="0" rIns="0" bIns="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sz="3000">
              <a:solidFill>
                <a:srgbClr val="FFFFFF"/>
              </a:solidFill>
            </a:endParaRPr>
          </a:p>
        </p:txBody>
      </p:sp>
      <p:pic>
        <p:nvPicPr>
          <p:cNvPr id="4" name="tmpD71C">
            <a:hlinkClick r:id="" action="ppaction://media"/>
          </p:cNvPr>
          <p:cNvPicPr>
            <a:picLocks noChangeAspect="1"/>
          </p:cNvPicPr>
          <p:nvPr>
            <a:videoFile r:link="rId1"/>
            <p:custDataLst>
              <p:tags r:id="rId2"/>
            </p:custDataLst>
            <p:extLst>
              <p:ext uri="{DAA4B4D4-6D71-4841-9C94-3DE7FCFB9230}">
                <p14:media xmlns:p14="http://schemas.microsoft.com/office/powerpoint/2010/main" r:embed="rId3">
                  <p14:trim end="39.4897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861800" y="101600"/>
            <a:ext cx="228600" cy="228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99684" y="3904590"/>
            <a:ext cx="2792625" cy="151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346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805"/>
    </mc:Choice>
    <mc:Fallback xmlns="">
      <p:transition spd="slow" advTm="798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925" y="180830"/>
            <a:ext cx="10972800" cy="1312992"/>
          </a:xfrm>
        </p:spPr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14229-418B-914B-87C0-7BCC0519C003}" type="slidenum">
              <a:rPr lang="en-US" smtClean="0"/>
              <a:t>15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683876" y="2547218"/>
            <a:ext cx="249978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 smtClean="0">
                <a:solidFill>
                  <a:srgbClr val="000000"/>
                </a:solidFill>
              </a:rPr>
              <a:t>Thank you!</a:t>
            </a:r>
            <a:endParaRPr lang="en-US" sz="4000" dirty="0">
              <a:solidFill>
                <a:srgbClr val="000000"/>
              </a:solidFill>
            </a:endParaRPr>
          </a:p>
        </p:txBody>
      </p:sp>
      <p:sp>
        <p:nvSpPr>
          <p:cNvPr id="7" name="Shape 89"/>
          <p:cNvSpPr/>
          <p:nvPr/>
        </p:nvSpPr>
        <p:spPr>
          <a:xfrm>
            <a:off x="0" y="6629400"/>
            <a:ext cx="12192000" cy="228600"/>
          </a:xfrm>
          <a:prstGeom prst="rect">
            <a:avLst/>
          </a:prstGeom>
          <a:solidFill>
            <a:srgbClr val="1F9FE9"/>
          </a:solidFill>
          <a:ln w="3175">
            <a:miter lim="400000"/>
          </a:ln>
          <a:effectLst/>
        </p:spPr>
        <p:txBody>
          <a:bodyPr lIns="0" tIns="0" rIns="0" bIns="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sz="3000">
              <a:solidFill>
                <a:srgbClr val="FFFFFF"/>
              </a:solidFill>
            </a:endParaRPr>
          </a:p>
        </p:txBody>
      </p:sp>
      <p:pic>
        <p:nvPicPr>
          <p:cNvPr id="10" name="tmp9046">
            <a:hlinkClick r:id="" action="ppaction://media"/>
          </p:cNvPr>
          <p:cNvPicPr>
            <a:picLocks noChangeAspect="1"/>
          </p:cNvPicPr>
          <p:nvPr>
            <a:videoFile r:link="rId1"/>
            <p:custDataLst>
              <p:tags r:id="rId2"/>
            </p:custDataLst>
            <p:extLst>
              <p:ext uri="{DAA4B4D4-6D71-4841-9C94-3DE7FCFB9230}">
                <p14:media xmlns:p14="http://schemas.microsoft.com/office/powerpoint/2010/main" r:embed="rId3">
                  <p14:trim end="31.7052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861800" y="101600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363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696"/>
    </mc:Choice>
    <mc:Fallback xmlns="">
      <p:transition spd="slow" advTm="86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65447"/>
            <a:ext cx="12192000" cy="706582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lang="en-US" sz="2800" b="1" dirty="0" smtClean="0">
                <a:solidFill>
                  <a:srgbClr val="1078A0"/>
                </a:solidFill>
              </a:rPr>
              <a:t>Agenda</a:t>
            </a:r>
            <a:endParaRPr lang="en-US" sz="1600" i="1" dirty="0">
              <a:solidFill>
                <a:srgbClr val="1078A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61085" y="1145078"/>
            <a:ext cx="562546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000000"/>
                </a:solidFill>
              </a:rPr>
              <a:t>Data Exploration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000000"/>
                </a:solidFill>
              </a:rPr>
              <a:t>Data Preparation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000000"/>
                </a:solidFill>
              </a:rPr>
              <a:t>Types of Models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000000"/>
                </a:solidFill>
              </a:rPr>
              <a:t>Formulation of Models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000000"/>
                </a:solidFill>
              </a:rPr>
              <a:t>Performance/Accuracy</a:t>
            </a:r>
          </a:p>
        </p:txBody>
      </p:sp>
      <p:sp>
        <p:nvSpPr>
          <p:cNvPr id="11" name="Shape 89"/>
          <p:cNvSpPr/>
          <p:nvPr/>
        </p:nvSpPr>
        <p:spPr>
          <a:xfrm>
            <a:off x="0" y="6629400"/>
            <a:ext cx="12192000" cy="228600"/>
          </a:xfrm>
          <a:prstGeom prst="rect">
            <a:avLst/>
          </a:prstGeom>
          <a:solidFill>
            <a:srgbClr val="1F9FE9"/>
          </a:solidFill>
          <a:ln w="3175">
            <a:miter lim="400000"/>
          </a:ln>
          <a:effectLst/>
        </p:spPr>
        <p:txBody>
          <a:bodyPr lIns="0" tIns="0" rIns="0" bIns="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sz="3000">
              <a:solidFill>
                <a:srgbClr val="FFFFFF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14229-418B-914B-87C0-7BCC0519C003}" type="slidenum">
              <a:rPr lang="en-US" smtClean="0"/>
              <a:t>2</a:t>
            </a:fld>
            <a:endParaRPr lang="en-US"/>
          </a:p>
        </p:txBody>
      </p:sp>
      <p:pic>
        <p:nvPicPr>
          <p:cNvPr id="9220" name="Picture 4" descr="Image result for sushi japa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1301" y="1668780"/>
            <a:ext cx="3446144" cy="2297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tmp788A">
            <a:hlinkClick r:id="" action="ppaction://media"/>
          </p:cNvPr>
          <p:cNvPicPr>
            <a:picLocks noChangeAspect="1"/>
          </p:cNvPicPr>
          <p:nvPr>
            <a:videoFile r:link="rId1"/>
            <p:custDataLst>
              <p:tags r:id="rId2"/>
            </p:custDataLst>
            <p:extLst>
              <p:ext uri="{DAA4B4D4-6D71-4841-9C94-3DE7FCFB9230}">
                <p14:media xmlns:p14="http://schemas.microsoft.com/office/powerpoint/2010/main" r:embed="rId3">
                  <p14:trim end="21.3219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861800" y="101600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191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326"/>
    </mc:Choice>
    <mc:Fallback xmlns="">
      <p:transition spd="slow" advTm="143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37391"/>
            <a:ext cx="12192000" cy="706582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lang="en-US" sz="2800" b="1" dirty="0" smtClean="0">
                <a:solidFill>
                  <a:srgbClr val="1078A0"/>
                </a:solidFill>
              </a:rPr>
              <a:t>Data Exploration</a:t>
            </a:r>
            <a:endParaRPr lang="en-US" sz="1600" i="1" dirty="0">
              <a:solidFill>
                <a:srgbClr val="1078A0"/>
              </a:solidFill>
            </a:endParaRPr>
          </a:p>
        </p:txBody>
      </p:sp>
      <p:pic>
        <p:nvPicPr>
          <p:cNvPr id="8" name="Picture 7"/>
          <p:cNvPicPr/>
          <p:nvPr/>
        </p:nvPicPr>
        <p:blipFill>
          <a:blip r:embed="rId7"/>
          <a:stretch>
            <a:fillRect/>
          </a:stretch>
        </p:blipFill>
        <p:spPr>
          <a:xfrm>
            <a:off x="1883120" y="1865014"/>
            <a:ext cx="7675727" cy="476438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14229-418B-914B-87C0-7BCC0519C003}" type="slidenum">
              <a:rPr lang="en-US" smtClean="0"/>
              <a:t>3</a:t>
            </a:fld>
            <a:endParaRPr lang="en-US"/>
          </a:p>
        </p:txBody>
      </p:sp>
      <p:sp>
        <p:nvSpPr>
          <p:cNvPr id="9" name="Shape 89"/>
          <p:cNvSpPr/>
          <p:nvPr/>
        </p:nvSpPr>
        <p:spPr>
          <a:xfrm>
            <a:off x="0" y="6629400"/>
            <a:ext cx="12192000" cy="228600"/>
          </a:xfrm>
          <a:prstGeom prst="rect">
            <a:avLst/>
          </a:prstGeom>
          <a:solidFill>
            <a:srgbClr val="1F9FE9"/>
          </a:solidFill>
          <a:ln w="3175">
            <a:miter lim="400000"/>
          </a:ln>
          <a:effectLst/>
        </p:spPr>
        <p:txBody>
          <a:bodyPr lIns="0" tIns="0" rIns="0" bIns="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sz="3000">
              <a:solidFill>
                <a:srgbClr val="FFFFFF"/>
              </a:solidFill>
            </a:endParaRPr>
          </a:p>
        </p:txBody>
      </p:sp>
      <p:pic>
        <p:nvPicPr>
          <p:cNvPr id="19" name="Picture 18"/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1992" y="659765"/>
            <a:ext cx="5463087" cy="82258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Picture 19"/>
          <p:cNvPicPr/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019"/>
          <a:stretch/>
        </p:blipFill>
        <p:spPr>
          <a:xfrm>
            <a:off x="7651269" y="606540"/>
            <a:ext cx="1794427" cy="875810"/>
          </a:xfrm>
          <a:prstGeom prst="rect">
            <a:avLst/>
          </a:prstGeom>
        </p:spPr>
      </p:pic>
      <p:pic>
        <p:nvPicPr>
          <p:cNvPr id="21" name="tmp5277">
            <a:hlinkClick r:id="" action="ppaction://media"/>
          </p:cNvPr>
          <p:cNvPicPr>
            <a:picLocks noChangeAspect="1"/>
          </p:cNvPicPr>
          <p:nvPr>
            <a:videoFile r:link="rId1"/>
            <p:custDataLst>
              <p:tags r:id="rId2"/>
            </p:custDataLst>
            <p:extLst>
              <p:ext uri="{DAA4B4D4-6D71-4841-9C94-3DE7FCFB9230}">
                <p14:media xmlns:p14="http://schemas.microsoft.com/office/powerpoint/2010/main" r:embed="rId3">
                  <p14:trim end="38.3061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861800" y="101600"/>
            <a:ext cx="228600" cy="2286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1">
            <p14:nvContentPartPr>
              <p14:cNvPr id="22" name="Ink 21"/>
              <p14:cNvContentPartPr/>
              <p14:nvPr>
                <p:custDataLst>
                  <p:tags r:id="rId4"/>
                </p:custDataLst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871350" y="2016859"/>
              <a:ext cx="6641468" cy="4476885"/>
            </p14:xfrm>
          </p:contentPart>
        </mc:Choice>
        <mc:Fallback xmlns="">
          <p:pic>
            <p:nvPicPr>
              <p:cNvPr id="22" name="Ink 21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862350" y="2007859"/>
                <a:ext cx="6659468" cy="449488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77832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13007"/>
    </mc:Choice>
    <mc:Fallback xmlns="">
      <p:transition spd="slow" advClick="0" advTm="1130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21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99714"/>
            <a:ext cx="12192000" cy="706582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lang="en-US" sz="2800" b="1" dirty="0" smtClean="0">
                <a:solidFill>
                  <a:srgbClr val="1078A0"/>
                </a:solidFill>
              </a:rPr>
              <a:t>Data Preparation</a:t>
            </a:r>
            <a:endParaRPr lang="en-US" sz="1600" i="1" dirty="0">
              <a:solidFill>
                <a:srgbClr val="1078A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0397" y="819653"/>
            <a:ext cx="5179933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rgbClr val="000000"/>
                </a:solidFill>
              </a:rPr>
              <a:t>Processing of Data: </a:t>
            </a:r>
            <a:r>
              <a:rPr lang="en-US" dirty="0" smtClean="0">
                <a:solidFill>
                  <a:srgbClr val="000000"/>
                </a:solidFill>
              </a:rPr>
              <a:t>Reshaped/reformatted </a:t>
            </a:r>
            <a:r>
              <a:rPr lang="en-US" dirty="0">
                <a:solidFill>
                  <a:srgbClr val="000000"/>
                </a:solidFill>
              </a:rPr>
              <a:t>the dataset from long to wide format using the </a:t>
            </a:r>
            <a:r>
              <a:rPr lang="en-US" dirty="0" err="1">
                <a:solidFill>
                  <a:srgbClr val="000000"/>
                </a:solidFill>
              </a:rPr>
              <a:t>dcast</a:t>
            </a:r>
            <a:r>
              <a:rPr lang="en-US" dirty="0">
                <a:solidFill>
                  <a:srgbClr val="000000"/>
                </a:solidFill>
              </a:rPr>
              <a:t> function</a:t>
            </a:r>
          </a:p>
          <a:p>
            <a:endParaRPr lang="en-US" b="1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 smtClean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 smtClean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rgbClr val="000000"/>
                </a:solidFill>
              </a:rPr>
              <a:t>Missing Values EDA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144,154 </a:t>
            </a:r>
            <a:r>
              <a:rPr lang="en-US" dirty="0" smtClean="0">
                <a:solidFill>
                  <a:srgbClr val="000000"/>
                </a:solidFill>
              </a:rPr>
              <a:t>NA’s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0000"/>
                </a:solidFill>
              </a:rPr>
              <a:t>Showed </a:t>
            </a:r>
            <a:r>
              <a:rPr lang="en-US" dirty="0">
                <a:solidFill>
                  <a:srgbClr val="000000"/>
                </a:solidFill>
              </a:rPr>
              <a:t>a downward trend from 2016 until April </a:t>
            </a:r>
            <a:r>
              <a:rPr lang="en-US" dirty="0" smtClean="0">
                <a:solidFill>
                  <a:srgbClr val="000000"/>
                </a:solidFill>
              </a:rPr>
              <a:t>2017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0000"/>
                </a:solidFill>
              </a:rPr>
              <a:t>Appeared </a:t>
            </a:r>
            <a:r>
              <a:rPr lang="en-US" dirty="0">
                <a:solidFill>
                  <a:srgbClr val="000000"/>
                </a:solidFill>
              </a:rPr>
              <a:t>mostly from January to June 2016 </a:t>
            </a:r>
            <a:endParaRPr lang="en-US" dirty="0" smtClean="0">
              <a:solidFill>
                <a:srgbClr val="00000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0000"/>
                </a:solidFill>
              </a:rPr>
              <a:t>NA’s steadily </a:t>
            </a:r>
            <a:r>
              <a:rPr lang="en-US" dirty="0">
                <a:solidFill>
                  <a:srgbClr val="000000"/>
                </a:solidFill>
              </a:rPr>
              <a:t>declined after June </a:t>
            </a:r>
            <a:r>
              <a:rPr lang="en-US" dirty="0" smtClean="0">
                <a:solidFill>
                  <a:srgbClr val="000000"/>
                </a:solidFill>
              </a:rPr>
              <a:t>2016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C</a:t>
            </a:r>
            <a:r>
              <a:rPr lang="en-US" dirty="0" smtClean="0">
                <a:solidFill>
                  <a:srgbClr val="000000"/>
                </a:solidFill>
              </a:rPr>
              <a:t>oincides </a:t>
            </a:r>
            <a:r>
              <a:rPr lang="en-US" dirty="0">
                <a:solidFill>
                  <a:srgbClr val="000000"/>
                </a:solidFill>
              </a:rPr>
              <a:t>with the step level </a:t>
            </a:r>
            <a:r>
              <a:rPr lang="en-US" dirty="0" err="1">
                <a:solidFill>
                  <a:srgbClr val="000000"/>
                </a:solidFill>
              </a:rPr>
              <a:t>timeplot</a:t>
            </a:r>
            <a:r>
              <a:rPr lang="en-US" dirty="0">
                <a:solidFill>
                  <a:srgbClr val="000000"/>
                </a:solidFill>
              </a:rPr>
              <a:t> we saw earlier in our </a:t>
            </a:r>
            <a:r>
              <a:rPr lang="en-US" dirty="0" smtClean="0">
                <a:solidFill>
                  <a:srgbClr val="000000"/>
                </a:solidFill>
              </a:rPr>
              <a:t>EDA</a:t>
            </a:r>
          </a:p>
          <a:p>
            <a:pPr lvl="2"/>
            <a:endParaRPr lang="en-US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rgbClr val="000000"/>
                </a:solidFill>
              </a:rPr>
              <a:t>Imputation Approach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0000"/>
                </a:solidFill>
              </a:rPr>
              <a:t>Filled missing values with 0</a:t>
            </a:r>
          </a:p>
          <a:p>
            <a:pPr lvl="1"/>
            <a:endParaRPr lang="en-US" dirty="0" smtClean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rgbClr val="000000"/>
                </a:solidFill>
              </a:rPr>
              <a:t>Reformatted </a:t>
            </a:r>
            <a:r>
              <a:rPr lang="en-US" b="1" dirty="0" err="1" smtClean="0">
                <a:solidFill>
                  <a:srgbClr val="000000"/>
                </a:solidFill>
              </a:rPr>
              <a:t>visit_date</a:t>
            </a:r>
            <a:r>
              <a:rPr lang="en-US" b="1" dirty="0" smtClean="0">
                <a:solidFill>
                  <a:srgbClr val="000000"/>
                </a:solidFill>
              </a:rPr>
              <a:t> to “</a:t>
            </a:r>
            <a:r>
              <a:rPr lang="en-US" b="1" dirty="0" err="1" smtClean="0">
                <a:solidFill>
                  <a:srgbClr val="000000"/>
                </a:solidFill>
              </a:rPr>
              <a:t>mdy</a:t>
            </a:r>
            <a:r>
              <a:rPr lang="en-US" b="1" dirty="0" smtClean="0">
                <a:solidFill>
                  <a:srgbClr val="000000"/>
                </a:solidFill>
              </a:rPr>
              <a:t>” format</a:t>
            </a:r>
          </a:p>
        </p:txBody>
      </p:sp>
      <p:pic>
        <p:nvPicPr>
          <p:cNvPr id="6" name="Picture 5" descr="C:\Users\younb043\Documents\R\PREDICT 413\Midterm\Missing Data Plot.png"/>
          <p:cNvPicPr/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84" r="51956" b="7127"/>
          <a:stretch/>
        </p:blipFill>
        <p:spPr bwMode="auto">
          <a:xfrm>
            <a:off x="6421277" y="829156"/>
            <a:ext cx="5544027" cy="549410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8" name="Straight Arrow Connector 7"/>
          <p:cNvCxnSpPr/>
          <p:nvPr/>
        </p:nvCxnSpPr>
        <p:spPr>
          <a:xfrm>
            <a:off x="7943929" y="845682"/>
            <a:ext cx="1587341" cy="147238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9601199" y="3813629"/>
            <a:ext cx="2477453" cy="134487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8633935" y="987744"/>
            <a:ext cx="2205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January to June 2016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759315" y="3391541"/>
            <a:ext cx="2432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June 2016 to April 2017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877727" y="6061648"/>
            <a:ext cx="37185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>
                <a:solidFill>
                  <a:srgbClr val="1078A0"/>
                </a:solidFill>
              </a:rPr>
              <a:t>air_visits</a:t>
            </a:r>
            <a:r>
              <a:rPr lang="en-US" sz="1400" dirty="0">
                <a:solidFill>
                  <a:srgbClr val="1078A0"/>
                </a:solidFill>
              </a:rPr>
              <a:t> &lt;- </a:t>
            </a:r>
            <a:r>
              <a:rPr lang="en-US" sz="1400" dirty="0" err="1">
                <a:solidFill>
                  <a:srgbClr val="1078A0"/>
                </a:solidFill>
              </a:rPr>
              <a:t>air_visits</a:t>
            </a:r>
            <a:r>
              <a:rPr lang="en-US" sz="1400" dirty="0">
                <a:solidFill>
                  <a:srgbClr val="1078A0"/>
                </a:solidFill>
              </a:rPr>
              <a:t> %&gt;%</a:t>
            </a:r>
          </a:p>
          <a:p>
            <a:r>
              <a:rPr lang="en-US" sz="1400" dirty="0">
                <a:solidFill>
                  <a:srgbClr val="1078A0"/>
                </a:solidFill>
              </a:rPr>
              <a:t>  mutate(</a:t>
            </a:r>
            <a:r>
              <a:rPr lang="en-US" sz="1400" dirty="0" err="1">
                <a:solidFill>
                  <a:srgbClr val="1078A0"/>
                </a:solidFill>
              </a:rPr>
              <a:t>visit_date</a:t>
            </a:r>
            <a:r>
              <a:rPr lang="en-US" sz="1400" dirty="0">
                <a:solidFill>
                  <a:srgbClr val="1078A0"/>
                </a:solidFill>
              </a:rPr>
              <a:t> = </a:t>
            </a:r>
            <a:r>
              <a:rPr lang="en-US" sz="1400" dirty="0" err="1">
                <a:solidFill>
                  <a:srgbClr val="1078A0"/>
                </a:solidFill>
              </a:rPr>
              <a:t>mdy</a:t>
            </a:r>
            <a:r>
              <a:rPr lang="en-US" sz="1400" dirty="0">
                <a:solidFill>
                  <a:srgbClr val="1078A0"/>
                </a:solidFill>
              </a:rPr>
              <a:t>(</a:t>
            </a:r>
            <a:r>
              <a:rPr lang="en-US" sz="1400" dirty="0" err="1">
                <a:solidFill>
                  <a:srgbClr val="1078A0"/>
                </a:solidFill>
              </a:rPr>
              <a:t>visit_date</a:t>
            </a:r>
            <a:r>
              <a:rPr lang="en-US" sz="1400" dirty="0">
                <a:solidFill>
                  <a:srgbClr val="1078A0"/>
                </a:solidFill>
              </a:rPr>
              <a:t>))</a:t>
            </a: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14229-418B-914B-87C0-7BCC0519C003}" type="slidenum">
              <a:rPr lang="en-US" smtClean="0"/>
              <a:t>4</a:t>
            </a:fld>
            <a:endParaRPr lang="en-US"/>
          </a:p>
        </p:txBody>
      </p:sp>
      <p:sp>
        <p:nvSpPr>
          <p:cNvPr id="19" name="Shape 89"/>
          <p:cNvSpPr/>
          <p:nvPr/>
        </p:nvSpPr>
        <p:spPr>
          <a:xfrm>
            <a:off x="0" y="6629400"/>
            <a:ext cx="12192000" cy="228600"/>
          </a:xfrm>
          <a:prstGeom prst="rect">
            <a:avLst/>
          </a:prstGeom>
          <a:solidFill>
            <a:srgbClr val="1F9FE9"/>
          </a:solidFill>
          <a:ln w="3175">
            <a:miter lim="400000"/>
          </a:ln>
          <a:effectLst/>
        </p:spPr>
        <p:txBody>
          <a:bodyPr lIns="0" tIns="0" rIns="0" bIns="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sz="3000">
              <a:solidFill>
                <a:srgbClr val="FFFFFF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877727" y="1753969"/>
            <a:ext cx="554355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 smtClean="0">
                <a:solidFill>
                  <a:srgbClr val="1078A0"/>
                </a:solidFill>
              </a:rPr>
              <a:t>train_wide</a:t>
            </a:r>
            <a:r>
              <a:rPr lang="en-US" sz="1400" dirty="0" smtClean="0">
                <a:solidFill>
                  <a:srgbClr val="1078A0"/>
                </a:solidFill>
              </a:rPr>
              <a:t> </a:t>
            </a:r>
            <a:r>
              <a:rPr lang="en-US" sz="1400" dirty="0">
                <a:solidFill>
                  <a:srgbClr val="1078A0"/>
                </a:solidFill>
              </a:rPr>
              <a:t>&lt;- </a:t>
            </a:r>
            <a:r>
              <a:rPr lang="en-US" sz="1400" dirty="0" err="1">
                <a:solidFill>
                  <a:srgbClr val="1078A0"/>
                </a:solidFill>
              </a:rPr>
              <a:t>dcast</a:t>
            </a:r>
            <a:r>
              <a:rPr lang="en-US" sz="1400" dirty="0">
                <a:solidFill>
                  <a:srgbClr val="1078A0"/>
                </a:solidFill>
              </a:rPr>
              <a:t>(</a:t>
            </a:r>
          </a:p>
          <a:p>
            <a:r>
              <a:rPr lang="en-US" sz="1400" dirty="0">
                <a:solidFill>
                  <a:srgbClr val="1078A0"/>
                </a:solidFill>
              </a:rPr>
              <a:t>  </a:t>
            </a:r>
            <a:r>
              <a:rPr lang="en-US" sz="1400" dirty="0" err="1">
                <a:solidFill>
                  <a:srgbClr val="1078A0"/>
                </a:solidFill>
              </a:rPr>
              <a:t>air_visits</a:t>
            </a:r>
            <a:r>
              <a:rPr lang="en-US" sz="1400" dirty="0">
                <a:solidFill>
                  <a:srgbClr val="1078A0"/>
                </a:solidFill>
              </a:rPr>
              <a:t>, </a:t>
            </a:r>
            <a:r>
              <a:rPr lang="en-US" sz="1400" dirty="0" err="1">
                <a:solidFill>
                  <a:srgbClr val="1078A0"/>
                </a:solidFill>
              </a:rPr>
              <a:t>air_store_id</a:t>
            </a:r>
            <a:r>
              <a:rPr lang="en-US" sz="1400" dirty="0">
                <a:solidFill>
                  <a:srgbClr val="1078A0"/>
                </a:solidFill>
              </a:rPr>
              <a:t> ~ </a:t>
            </a:r>
            <a:r>
              <a:rPr lang="en-US" sz="1400" dirty="0" err="1">
                <a:solidFill>
                  <a:srgbClr val="1078A0"/>
                </a:solidFill>
              </a:rPr>
              <a:t>visit_date</a:t>
            </a:r>
            <a:r>
              <a:rPr lang="en-US" sz="1400" dirty="0">
                <a:solidFill>
                  <a:srgbClr val="1078A0"/>
                </a:solidFill>
              </a:rPr>
              <a:t>, </a:t>
            </a:r>
            <a:r>
              <a:rPr lang="en-US" sz="1400" dirty="0" err="1" smtClean="0">
                <a:solidFill>
                  <a:srgbClr val="1078A0"/>
                </a:solidFill>
              </a:rPr>
              <a:t>value.var</a:t>
            </a:r>
            <a:r>
              <a:rPr lang="en-US" sz="1400" dirty="0" smtClean="0">
                <a:solidFill>
                  <a:srgbClr val="1078A0"/>
                </a:solidFill>
              </a:rPr>
              <a:t> </a:t>
            </a:r>
            <a:r>
              <a:rPr lang="en-US" sz="1400" dirty="0">
                <a:solidFill>
                  <a:srgbClr val="1078A0"/>
                </a:solidFill>
              </a:rPr>
              <a:t>= "visitors")</a:t>
            </a:r>
          </a:p>
        </p:txBody>
      </p:sp>
      <p:pic>
        <p:nvPicPr>
          <p:cNvPr id="4" name="tmp4282">
            <a:hlinkClick r:id="" action="ppaction://media"/>
          </p:cNvPr>
          <p:cNvPicPr>
            <a:picLocks noChangeAspect="1"/>
          </p:cNvPicPr>
          <p:nvPr>
            <a:videoFile r:link="rId1"/>
            <p:custDataLst>
              <p:tags r:id="rId2"/>
            </p:custDataLst>
            <p:extLst>
              <p:ext uri="{DAA4B4D4-6D71-4841-9C94-3DE7FCFB9230}">
                <p14:media xmlns:p14="http://schemas.microsoft.com/office/powerpoint/2010/main" r:embed="rId3">
                  <p14:trim end="9.4149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861800" y="101600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787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8583"/>
    </mc:Choice>
    <mc:Fallback xmlns="">
      <p:transition spd="slow" advTm="885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22574"/>
            <a:ext cx="12192000" cy="706582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lang="en-US" sz="2800" b="1" dirty="0" smtClean="0">
                <a:solidFill>
                  <a:srgbClr val="1078A0"/>
                </a:solidFill>
              </a:rPr>
              <a:t>Types of Models</a:t>
            </a:r>
            <a:endParaRPr lang="en-US" sz="1600" i="1" dirty="0">
              <a:solidFill>
                <a:srgbClr val="1078A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86765" y="1234440"/>
            <a:ext cx="607123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rgbClr val="000000"/>
                </a:solidFill>
              </a:rPr>
              <a:t>Models: ETS and </a:t>
            </a:r>
            <a:r>
              <a:rPr lang="en-US" b="1" dirty="0" err="1" smtClean="0">
                <a:solidFill>
                  <a:srgbClr val="000000"/>
                </a:solidFill>
              </a:rPr>
              <a:t>auto.arima</a:t>
            </a:r>
            <a:endParaRPr lang="en-US" b="1" dirty="0" smtClean="0">
              <a:solidFill>
                <a:srgbClr val="00000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0000"/>
                </a:solidFill>
              </a:rPr>
              <a:t>Data showed </a:t>
            </a:r>
            <a:r>
              <a:rPr lang="en-US" dirty="0">
                <a:solidFill>
                  <a:srgbClr val="000000"/>
                </a:solidFill>
              </a:rPr>
              <a:t>s</a:t>
            </a:r>
            <a:r>
              <a:rPr lang="en-US" dirty="0" smtClean="0">
                <a:solidFill>
                  <a:srgbClr val="000000"/>
                </a:solidFill>
              </a:rPr>
              <a:t>trong </a:t>
            </a:r>
            <a:r>
              <a:rPr lang="en-US" dirty="0">
                <a:solidFill>
                  <a:srgbClr val="000000"/>
                </a:solidFill>
              </a:rPr>
              <a:t>seasonality that corresponds to a weekly </a:t>
            </a:r>
            <a:r>
              <a:rPr lang="en-US" dirty="0" smtClean="0">
                <a:solidFill>
                  <a:srgbClr val="000000"/>
                </a:solidFill>
              </a:rPr>
              <a:t>cycle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B</a:t>
            </a:r>
            <a:r>
              <a:rPr lang="en-US" dirty="0" smtClean="0">
                <a:solidFill>
                  <a:srgbClr val="000000"/>
                </a:solidFill>
              </a:rPr>
              <a:t>oth </a:t>
            </a:r>
            <a:r>
              <a:rPr lang="en-US" dirty="0">
                <a:solidFill>
                  <a:srgbClr val="000000"/>
                </a:solidFill>
              </a:rPr>
              <a:t>have the ability to handle </a:t>
            </a:r>
            <a:r>
              <a:rPr lang="en-US" dirty="0" smtClean="0">
                <a:solidFill>
                  <a:srgbClr val="000000"/>
                </a:solidFill>
              </a:rPr>
              <a:t>seasonality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E</a:t>
            </a:r>
            <a:r>
              <a:rPr lang="en-US" dirty="0" smtClean="0">
                <a:solidFill>
                  <a:srgbClr val="000000"/>
                </a:solidFill>
              </a:rPr>
              <a:t>stimate </a:t>
            </a:r>
            <a:r>
              <a:rPr lang="en-US" dirty="0">
                <a:solidFill>
                  <a:srgbClr val="000000"/>
                </a:solidFill>
              </a:rPr>
              <a:t>the necessary </a:t>
            </a:r>
            <a:r>
              <a:rPr lang="en-US" dirty="0" smtClean="0">
                <a:solidFill>
                  <a:srgbClr val="000000"/>
                </a:solidFill>
              </a:rPr>
              <a:t>parameters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S</a:t>
            </a:r>
            <a:r>
              <a:rPr lang="en-US" dirty="0" smtClean="0">
                <a:solidFill>
                  <a:srgbClr val="000000"/>
                </a:solidFill>
              </a:rPr>
              <a:t>elect </a:t>
            </a:r>
            <a:r>
              <a:rPr lang="en-US" dirty="0">
                <a:solidFill>
                  <a:srgbClr val="000000"/>
                </a:solidFill>
              </a:rPr>
              <a:t>the appropriate model objectively for each individual time series </a:t>
            </a:r>
            <a:r>
              <a:rPr lang="en-US" dirty="0" smtClean="0">
                <a:solidFill>
                  <a:srgbClr val="000000"/>
                </a:solidFill>
              </a:rPr>
              <a:t>based </a:t>
            </a:r>
            <a:r>
              <a:rPr lang="en-US" dirty="0">
                <a:solidFill>
                  <a:srgbClr val="000000"/>
                </a:solidFill>
              </a:rPr>
              <a:t>on </a:t>
            </a:r>
            <a:r>
              <a:rPr lang="en-US" dirty="0" smtClean="0">
                <a:solidFill>
                  <a:srgbClr val="000000"/>
                </a:solidFill>
              </a:rPr>
              <a:t>AIC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00000"/>
              </a:solidFill>
            </a:endParaRP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0000"/>
                </a:solidFill>
              </a:rPr>
              <a:t>Mixed Model </a:t>
            </a:r>
            <a:r>
              <a:rPr lang="en-US" b="1" dirty="0" smtClean="0">
                <a:solidFill>
                  <a:srgbClr val="000000"/>
                </a:solidFill>
              </a:rPr>
              <a:t>Approach</a:t>
            </a:r>
            <a:endParaRPr lang="en-US" b="1" dirty="0">
              <a:solidFill>
                <a:srgbClr val="000000"/>
              </a:solidFill>
            </a:endParaRPr>
          </a:p>
          <a:p>
            <a:pPr lvl="1"/>
            <a:endParaRPr lang="en-US" dirty="0" smtClean="0">
              <a:solidFill>
                <a:srgbClr val="000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14229-418B-914B-87C0-7BCC0519C003}" type="slidenum">
              <a:rPr lang="en-US" smtClean="0"/>
              <a:t>5</a:t>
            </a:fld>
            <a:endParaRPr lang="en-US"/>
          </a:p>
        </p:txBody>
      </p:sp>
      <p:sp>
        <p:nvSpPr>
          <p:cNvPr id="14" name="Shape 89"/>
          <p:cNvSpPr/>
          <p:nvPr/>
        </p:nvSpPr>
        <p:spPr>
          <a:xfrm>
            <a:off x="0" y="6629400"/>
            <a:ext cx="12192000" cy="228600"/>
          </a:xfrm>
          <a:prstGeom prst="rect">
            <a:avLst/>
          </a:prstGeom>
          <a:solidFill>
            <a:srgbClr val="1F9FE9"/>
          </a:solidFill>
          <a:ln w="3175">
            <a:miter lim="400000"/>
          </a:ln>
          <a:effectLst/>
        </p:spPr>
        <p:txBody>
          <a:bodyPr lIns="0" tIns="0" rIns="0" bIns="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sz="3000">
              <a:solidFill>
                <a:srgbClr val="FFFFFF"/>
              </a:solidFill>
            </a:endParaRPr>
          </a:p>
        </p:txBody>
      </p:sp>
      <p:pic>
        <p:nvPicPr>
          <p:cNvPr id="4" name="tmpB06C">
            <a:hlinkClick r:id="" action="ppaction://media"/>
          </p:cNvPr>
          <p:cNvPicPr>
            <a:picLocks noChangeAspect="1"/>
          </p:cNvPicPr>
          <p:nvPr>
            <a:videoFile r:link="rId1"/>
            <p:custDataLst>
              <p:tags r:id="rId2"/>
            </p:custDataLst>
            <p:extLst>
              <p:ext uri="{DAA4B4D4-6D71-4841-9C94-3DE7FCFB9230}">
                <p14:media xmlns:p14="http://schemas.microsoft.com/office/powerpoint/2010/main" r:embed="rId3">
                  <p14:trim end="9.7256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861800" y="101600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689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208"/>
    </mc:Choice>
    <mc:Fallback xmlns="">
      <p:transition spd="slow" advTm="352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22574"/>
            <a:ext cx="12192000" cy="706582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lang="en-US" sz="2800" b="1" dirty="0" smtClean="0">
                <a:solidFill>
                  <a:srgbClr val="1078A0"/>
                </a:solidFill>
              </a:rPr>
              <a:t>Formulation of Models</a:t>
            </a:r>
            <a:endParaRPr lang="en-US" sz="1600" i="1" dirty="0">
              <a:solidFill>
                <a:srgbClr val="1078A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86765" y="925830"/>
            <a:ext cx="1061847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rgbClr val="000000"/>
                </a:solidFill>
              </a:rPr>
              <a:t>Approach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0000"/>
                </a:solidFill>
              </a:rPr>
              <a:t>Test </a:t>
            </a:r>
            <a:r>
              <a:rPr lang="en-US" dirty="0">
                <a:solidFill>
                  <a:srgbClr val="000000"/>
                </a:solidFill>
              </a:rPr>
              <a:t>our predictions for both </a:t>
            </a:r>
            <a:r>
              <a:rPr lang="en-US" dirty="0" err="1" smtClean="0">
                <a:solidFill>
                  <a:srgbClr val="000000"/>
                </a:solidFill>
              </a:rPr>
              <a:t>auto.arima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and </a:t>
            </a:r>
            <a:r>
              <a:rPr lang="en-US" dirty="0" smtClean="0">
                <a:solidFill>
                  <a:srgbClr val="000000"/>
                </a:solidFill>
              </a:rPr>
              <a:t>ETS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F</a:t>
            </a:r>
            <a:r>
              <a:rPr lang="en-US" dirty="0" smtClean="0">
                <a:solidFill>
                  <a:srgbClr val="000000"/>
                </a:solidFill>
              </a:rPr>
              <a:t>orecast </a:t>
            </a:r>
            <a:r>
              <a:rPr lang="en-US" dirty="0">
                <a:solidFill>
                  <a:srgbClr val="000000"/>
                </a:solidFill>
              </a:rPr>
              <a:t>for an individual restaurant (e.g., air_04341b588bde96cd) and then compare the results for this restaurant to other restaurants to see how these methods perform. </a:t>
            </a:r>
            <a:endParaRPr lang="en-US" dirty="0" smtClean="0">
              <a:solidFill>
                <a:srgbClr val="00000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0000"/>
                </a:solidFill>
              </a:rPr>
              <a:t>Train and test set: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0000"/>
                </a:solidFill>
              </a:rPr>
              <a:t>Train: 1/1/2016 </a:t>
            </a:r>
            <a:r>
              <a:rPr lang="en-US" dirty="0">
                <a:solidFill>
                  <a:srgbClr val="000000"/>
                </a:solidFill>
              </a:rPr>
              <a:t>to </a:t>
            </a:r>
            <a:r>
              <a:rPr lang="en-US" dirty="0" smtClean="0">
                <a:solidFill>
                  <a:srgbClr val="000000"/>
                </a:solidFill>
              </a:rPr>
              <a:t>3/14/2017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0000"/>
                </a:solidFill>
              </a:rPr>
              <a:t>Test: 3/15/2017 </a:t>
            </a:r>
            <a:r>
              <a:rPr lang="en-US" dirty="0">
                <a:solidFill>
                  <a:srgbClr val="000000"/>
                </a:solidFill>
              </a:rPr>
              <a:t>to 4/22/2017 (39 days) to mimic the period from 4/23/2017 to 5/31/2017 (39 days</a:t>
            </a:r>
            <a:r>
              <a:rPr lang="en-US" dirty="0" smtClean="0">
                <a:solidFill>
                  <a:srgbClr val="000000"/>
                </a:solidFill>
              </a:rPr>
              <a:t>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14229-418B-914B-87C0-7BCC0519C003}" type="slidenum">
              <a:rPr lang="en-US" smtClean="0"/>
              <a:t>6</a:t>
            </a:fld>
            <a:endParaRPr lang="en-US"/>
          </a:p>
        </p:txBody>
      </p:sp>
      <p:sp>
        <p:nvSpPr>
          <p:cNvPr id="8" name="Shape 89"/>
          <p:cNvSpPr/>
          <p:nvPr/>
        </p:nvSpPr>
        <p:spPr>
          <a:xfrm>
            <a:off x="0" y="6629400"/>
            <a:ext cx="12192000" cy="228600"/>
          </a:xfrm>
          <a:prstGeom prst="rect">
            <a:avLst/>
          </a:prstGeom>
          <a:solidFill>
            <a:srgbClr val="1F9FE9"/>
          </a:solidFill>
          <a:ln w="3175">
            <a:miter lim="400000"/>
          </a:ln>
          <a:effectLst/>
        </p:spPr>
        <p:txBody>
          <a:bodyPr lIns="0" tIns="0" rIns="0" bIns="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sz="3000">
              <a:solidFill>
                <a:srgbClr val="FFFFFF"/>
              </a:solidFill>
            </a:endParaRPr>
          </a:p>
        </p:txBody>
      </p:sp>
      <p:pic>
        <p:nvPicPr>
          <p:cNvPr id="3" name="tmp66C1">
            <a:hlinkClick r:id="" action="ppaction://media"/>
          </p:cNvPr>
          <p:cNvPicPr>
            <a:picLocks noChangeAspect="1"/>
          </p:cNvPicPr>
          <p:nvPr>
            <a:videoFile r:link="rId1"/>
            <p:custDataLst>
              <p:tags r:id="rId2"/>
            </p:custDataLst>
            <p:extLst>
              <p:ext uri="{DAA4B4D4-6D71-4841-9C94-3DE7FCFB9230}">
                <p14:media xmlns:p14="http://schemas.microsoft.com/office/powerpoint/2010/main" r:embed="rId3">
                  <p14:trim end="43.3605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861800" y="101600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832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038"/>
    </mc:Choice>
    <mc:Fallback xmlns="">
      <p:transition spd="slow" advTm="210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22574"/>
            <a:ext cx="12192000" cy="706582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lang="en-US" sz="2800" b="1" dirty="0" err="1">
                <a:solidFill>
                  <a:srgbClr val="1078A0"/>
                </a:solidFill>
              </a:rPr>
              <a:t>A</a:t>
            </a:r>
            <a:r>
              <a:rPr lang="en-US" sz="2800" b="1" dirty="0" err="1" smtClean="0">
                <a:solidFill>
                  <a:srgbClr val="1078A0"/>
                </a:solidFill>
              </a:rPr>
              <a:t>uto.arima</a:t>
            </a:r>
            <a:r>
              <a:rPr lang="en-US" sz="2800" b="1" dirty="0">
                <a:solidFill>
                  <a:srgbClr val="1078A0"/>
                </a:solidFill>
              </a:rPr>
              <a:t>: </a:t>
            </a:r>
            <a:r>
              <a:rPr lang="en-US" sz="2800" b="1" dirty="0" smtClean="0">
                <a:solidFill>
                  <a:srgbClr val="1078A0"/>
                </a:solidFill>
              </a:rPr>
              <a:t>ARIMA(1,0,0</a:t>
            </a:r>
            <a:r>
              <a:rPr lang="en-US" sz="2800" b="1" dirty="0">
                <a:solidFill>
                  <a:srgbClr val="1078A0"/>
                </a:solidFill>
              </a:rPr>
              <a:t>)(2,0,0)[7] with non-zero mean</a:t>
            </a:r>
            <a:endParaRPr lang="en-US" sz="1600" i="1" dirty="0">
              <a:solidFill>
                <a:srgbClr val="1078A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5437" y="1038742"/>
            <a:ext cx="6761194" cy="4808088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14229-418B-914B-87C0-7BCC0519C003}" type="slidenum">
              <a:rPr lang="en-US" smtClean="0"/>
              <a:t>7</a:t>
            </a:fld>
            <a:endParaRPr lang="en-US"/>
          </a:p>
        </p:txBody>
      </p:sp>
      <p:sp>
        <p:nvSpPr>
          <p:cNvPr id="9" name="Shape 89"/>
          <p:cNvSpPr/>
          <p:nvPr/>
        </p:nvSpPr>
        <p:spPr>
          <a:xfrm>
            <a:off x="0" y="6629400"/>
            <a:ext cx="12192000" cy="228600"/>
          </a:xfrm>
          <a:prstGeom prst="rect">
            <a:avLst/>
          </a:prstGeom>
          <a:solidFill>
            <a:srgbClr val="1F9FE9"/>
          </a:solidFill>
          <a:ln w="3175">
            <a:miter lim="400000"/>
          </a:ln>
          <a:effectLst/>
        </p:spPr>
        <p:txBody>
          <a:bodyPr lIns="0" tIns="0" rIns="0" bIns="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sz="3000">
              <a:solidFill>
                <a:srgbClr val="FFFFFF"/>
              </a:solidFill>
            </a:endParaRP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152400" y="6142815"/>
            <a:ext cx="11887200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3"/>
          <p:cNvSpPr>
            <a:spLocks noChangeArrowheads="1"/>
          </p:cNvSpPr>
          <p:nvPr/>
        </p:nvSpPr>
        <p:spPr bwMode="auto">
          <a:xfrm>
            <a:off x="7943850" y="2504030"/>
            <a:ext cx="3463290" cy="147732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2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KPSS Test for Level </a:t>
            </a:r>
            <a:r>
              <a:rPr kumimoji="0" lang="en-US" altLang="en-US" sz="1200" b="1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Stationarity</a:t>
            </a:r>
            <a:r>
              <a:rPr kumimoji="0" lang="en-US" altLang="en-US" sz="12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 data: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diff(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visits_train$visitors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) KPSS Level = 0.0091844, Truncation lag parameter = 4, p-value = 0.1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endParaRPr kumimoji="0" lang="en-US" altLang="en-US" sz="12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Lucida Console" panose="020B0609040504020204" pitchFamily="49" charset="0"/>
            </a:endParaRPr>
          </a:p>
          <a:p>
            <a:pPr marL="171450" indent="-171450" defTabSz="9144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altLang="en-US" sz="1200" b="1" dirty="0" smtClean="0">
                <a:solidFill>
                  <a:srgbClr val="000000"/>
                </a:solidFill>
                <a:latin typeface="Lucida Console" panose="020B0609040504020204" pitchFamily="49" charset="0"/>
              </a:rPr>
              <a:t>Box-</a:t>
            </a:r>
            <a:r>
              <a:rPr lang="en-US" altLang="en-US" sz="1200" b="1" dirty="0" err="1" smtClean="0">
                <a:solidFill>
                  <a:srgbClr val="000000"/>
                </a:solidFill>
                <a:latin typeface="Lucida Console" panose="020B0609040504020204" pitchFamily="49" charset="0"/>
              </a:rPr>
              <a:t>Ljung</a:t>
            </a:r>
            <a:r>
              <a:rPr lang="en-US" altLang="en-US" sz="1200" b="1" dirty="0" smtClean="0">
                <a:solidFill>
                  <a:srgbClr val="000000"/>
                </a:solidFill>
                <a:latin typeface="Lucida Console" panose="020B0609040504020204" pitchFamily="49" charset="0"/>
              </a:rPr>
              <a:t> </a:t>
            </a:r>
            <a:r>
              <a:rPr lang="en-US" altLang="en-US" sz="1200" b="1" dirty="0">
                <a:solidFill>
                  <a:srgbClr val="000000"/>
                </a:solidFill>
                <a:latin typeface="Lucida Console" panose="020B0609040504020204" pitchFamily="49" charset="0"/>
              </a:rPr>
              <a:t>test data: </a:t>
            </a:r>
            <a:r>
              <a:rPr lang="en-US" altLang="en-US" sz="1200" dirty="0">
                <a:solidFill>
                  <a:srgbClr val="000000"/>
                </a:solidFill>
                <a:latin typeface="Lucida Console" panose="020B0609040504020204" pitchFamily="49" charset="0"/>
              </a:rPr>
              <a:t>residuals(</a:t>
            </a:r>
            <a:r>
              <a:rPr lang="en-US" altLang="en-US" sz="120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arima.fit</a:t>
            </a:r>
            <a:r>
              <a:rPr lang="en-US" altLang="en-US" sz="1200" dirty="0">
                <a:solidFill>
                  <a:srgbClr val="000000"/>
                </a:solidFill>
                <a:latin typeface="Lucida Console" panose="020B0609040504020204" pitchFamily="49" charset="0"/>
              </a:rPr>
              <a:t>) X-squared = 12.825, </a:t>
            </a:r>
            <a:r>
              <a:rPr lang="en-US" altLang="en-US" sz="120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df</a:t>
            </a:r>
            <a:r>
              <a:rPr lang="en-US" altLang="en-US" sz="1200" dirty="0">
                <a:solidFill>
                  <a:srgbClr val="000000"/>
                </a:solidFill>
                <a:latin typeface="Lucida Console" panose="020B0609040504020204" pitchFamily="49" charset="0"/>
              </a:rPr>
              <a:t> = 7, p-value = 0.07649</a:t>
            </a:r>
          </a:p>
        </p:txBody>
      </p:sp>
      <p:pic>
        <p:nvPicPr>
          <p:cNvPr id="4" name="tmp38E">
            <a:hlinkClick r:id="" action="ppaction://media"/>
          </p:cNvPr>
          <p:cNvPicPr>
            <a:picLocks noChangeAspect="1"/>
          </p:cNvPicPr>
          <p:nvPr>
            <a:videoFile r:link="rId1"/>
            <p:custDataLst>
              <p:tags r:id="rId2"/>
            </p:custDataLst>
            <p:extLst>
              <p:ext uri="{DAA4B4D4-6D71-4841-9C94-3DE7FCFB9230}">
                <p14:media xmlns:p14="http://schemas.microsoft.com/office/powerpoint/2010/main" r:embed="rId3">
                  <p14:trim end="17.9569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861800" y="101600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089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561"/>
    </mc:Choice>
    <mc:Fallback xmlns="">
      <p:transition spd="slow" advTm="435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22574"/>
            <a:ext cx="12192000" cy="706582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lang="en-US" sz="2800" b="1" dirty="0" err="1">
                <a:solidFill>
                  <a:srgbClr val="1078A0"/>
                </a:solidFill>
              </a:rPr>
              <a:t>A</a:t>
            </a:r>
            <a:r>
              <a:rPr lang="en-US" sz="2800" b="1" dirty="0" err="1" smtClean="0">
                <a:solidFill>
                  <a:srgbClr val="1078A0"/>
                </a:solidFill>
              </a:rPr>
              <a:t>uto.arima</a:t>
            </a:r>
            <a:r>
              <a:rPr lang="en-US" sz="2800" b="1" dirty="0" smtClean="0">
                <a:solidFill>
                  <a:srgbClr val="1078A0"/>
                </a:solidFill>
              </a:rPr>
              <a:t>: ARIMA(1,0,0</a:t>
            </a:r>
            <a:r>
              <a:rPr lang="en-US" sz="2800" b="1" dirty="0">
                <a:solidFill>
                  <a:srgbClr val="1078A0"/>
                </a:solidFill>
              </a:rPr>
              <a:t>)(2,0,0)[7] with non-zero mean</a:t>
            </a:r>
            <a:endParaRPr lang="en-US" sz="1600" i="1" dirty="0">
              <a:solidFill>
                <a:srgbClr val="1078A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94237" y="1131570"/>
            <a:ext cx="7012654" cy="4986908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14229-418B-914B-87C0-7BCC0519C003}" type="slidenum">
              <a:rPr lang="en-US" smtClean="0"/>
              <a:t>8</a:t>
            </a:fld>
            <a:endParaRPr lang="en-US"/>
          </a:p>
        </p:txBody>
      </p:sp>
      <p:sp>
        <p:nvSpPr>
          <p:cNvPr id="8" name="Shape 89"/>
          <p:cNvSpPr/>
          <p:nvPr/>
        </p:nvSpPr>
        <p:spPr>
          <a:xfrm>
            <a:off x="0" y="6629400"/>
            <a:ext cx="12192000" cy="228600"/>
          </a:xfrm>
          <a:prstGeom prst="rect">
            <a:avLst/>
          </a:prstGeom>
          <a:solidFill>
            <a:srgbClr val="1F9FE9"/>
          </a:solidFill>
          <a:ln w="3175">
            <a:miter lim="400000"/>
          </a:ln>
          <a:effectLst/>
        </p:spPr>
        <p:txBody>
          <a:bodyPr lIns="0" tIns="0" rIns="0" bIns="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sz="3000">
              <a:solidFill>
                <a:srgbClr val="FFFFFF"/>
              </a:solidFill>
            </a:endParaRPr>
          </a:p>
        </p:txBody>
      </p:sp>
      <p:pic>
        <p:nvPicPr>
          <p:cNvPr id="3" name="tmpDDA7">
            <a:hlinkClick r:id="" action="ppaction://media"/>
          </p:cNvPr>
          <p:cNvPicPr>
            <a:picLocks noChangeAspect="1"/>
          </p:cNvPicPr>
          <p:nvPr>
            <a:videoFile r:link="rId1"/>
            <p:custDataLst>
              <p:tags r:id="rId2"/>
            </p:custDataLst>
            <p:extLst>
              <p:ext uri="{DAA4B4D4-6D71-4841-9C94-3DE7FCFB9230}">
                <p14:media xmlns:p14="http://schemas.microsoft.com/office/powerpoint/2010/main" r:embed="rId3">
                  <p14:trim end="43.0793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861800" y="101600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523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631"/>
    </mc:Choice>
    <mc:Fallback xmlns="">
      <p:transition spd="slow" advTm="276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22574"/>
            <a:ext cx="12192000" cy="706582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lang="en-US" sz="2800" b="1" dirty="0" err="1" smtClean="0">
                <a:solidFill>
                  <a:srgbClr val="1078A0"/>
                </a:solidFill>
              </a:rPr>
              <a:t>Auto.arima</a:t>
            </a:r>
            <a:r>
              <a:rPr lang="en-US" sz="2800" b="1" dirty="0">
                <a:solidFill>
                  <a:srgbClr val="1078A0"/>
                </a:solidFill>
              </a:rPr>
              <a:t>: </a:t>
            </a:r>
            <a:r>
              <a:rPr lang="en-US" sz="2800" b="1" dirty="0" smtClean="0">
                <a:solidFill>
                  <a:srgbClr val="1078A0"/>
                </a:solidFill>
              </a:rPr>
              <a:t>ARIMA(1,0,0</a:t>
            </a:r>
            <a:r>
              <a:rPr lang="en-US" sz="2800" b="1" dirty="0">
                <a:solidFill>
                  <a:srgbClr val="1078A0"/>
                </a:solidFill>
              </a:rPr>
              <a:t>)(2,0,0)[7] with non-zero mean</a:t>
            </a:r>
            <a:endParaRPr lang="en-US" sz="1600" i="1" dirty="0">
              <a:solidFill>
                <a:srgbClr val="1078A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82757" y="909876"/>
            <a:ext cx="7915624" cy="5629037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14229-418B-914B-87C0-7BCC0519C003}" type="slidenum">
              <a:rPr lang="en-US" smtClean="0"/>
              <a:t>9</a:t>
            </a:fld>
            <a:endParaRPr lang="en-US"/>
          </a:p>
        </p:txBody>
      </p:sp>
      <p:sp>
        <p:nvSpPr>
          <p:cNvPr id="8" name="Shape 89"/>
          <p:cNvSpPr/>
          <p:nvPr/>
        </p:nvSpPr>
        <p:spPr>
          <a:xfrm>
            <a:off x="0" y="6629400"/>
            <a:ext cx="12192000" cy="228600"/>
          </a:xfrm>
          <a:prstGeom prst="rect">
            <a:avLst/>
          </a:prstGeom>
          <a:solidFill>
            <a:srgbClr val="1F9FE9"/>
          </a:solidFill>
          <a:ln w="3175">
            <a:miter lim="400000"/>
          </a:ln>
          <a:effectLst/>
        </p:spPr>
        <p:txBody>
          <a:bodyPr lIns="0" tIns="0" rIns="0" bIns="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sz="3000">
              <a:solidFill>
                <a:srgbClr val="FFFFFF"/>
              </a:solidFill>
            </a:endParaRPr>
          </a:p>
        </p:txBody>
      </p:sp>
      <p:pic>
        <p:nvPicPr>
          <p:cNvPr id="6" name="tmp373E">
            <a:hlinkClick r:id="" action="ppaction://media"/>
          </p:cNvPr>
          <p:cNvPicPr>
            <a:picLocks noChangeAspect="1"/>
          </p:cNvPicPr>
          <p:nvPr>
            <a:videoFile r:link="rId1"/>
            <p:custDataLst>
              <p:tags r:id="rId2"/>
            </p:custDataLst>
            <p:extLst>
              <p:ext uri="{DAA4B4D4-6D71-4841-9C94-3DE7FCFB9230}">
                <p14:media xmlns:p14="http://schemas.microsoft.com/office/powerpoint/2010/main" r:embed="rId3">
                  <p14:trim end="39.2993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861800" y="101600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464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659"/>
    </mc:Choice>
    <mc:Fallback xmlns="">
      <p:transition spd="slow" advTm="276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audioOnly=true|recordStart=0|recordEnd=14515|recordLength=14534|start=0|end=14515|audioFormat={00001610-0000-0010-8000-00AA00389B71}|audioRate=44100|muted=false|volume=0.8|fadeIn=0|fadeOut=0|videoFormat={34363248-0000-0010-8000-00AA00389B71}|videoRate=15|videoWidth=256|videoHeight=256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audioOnly=true|recordStart=0|recordEnd=27659|recordLength=27698|start=0|end=27659|audioFormat={00001610-0000-0010-8000-00AA00389B71}|audioRate=44100|muted=false|volume=0.8|fadeIn=0|fadeOut=0|videoFormat={34363248-0000-0010-8000-00AA00389B71}|videoRate=15|videoWidth=256|videoHeight=256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audioOnly=true|recordStart=0|recordEnd=40560|recordLength=40583|start=0|end=40560|audioFormat={00001610-0000-0010-8000-00AA00389B71}|audioRate=44100|muted=false|volume=0.8|fadeIn=0|fadeOut=0|videoFormat={34363248-0000-0010-8000-00AA00389B71}|videoRate=15|videoWidth=256|videoHeight=256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audioOnly=true|recordStart=0|recordEnd=28281|recordLength=28325|start=0|end=28281|audioFormat={00001610-0000-0010-8000-00AA00389B71}|audioRate=44100|muted=false|volume=0.8|fadeIn=0|fadeOut=0|videoFormat={34363248-0000-0010-8000-00AA00389B71}|videoRate=15|videoWidth=256|videoHeight=256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audioOnly=true|recordStart=0|recordEnd=25743|recordLength=25748|start=0|end=25743|audioFormat={00001610-0000-0010-8000-00AA00389B71}|audioRate=44100|muted=false|volume=0.8|fadeIn=0|fadeOut=0|videoFormat={34363248-0000-0010-8000-00AA00389B71}|videoRate=15|videoWidth=256|videoHeight=256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audioOnly=true|recordStart=0|recordEnd=47721|recordLength=47758|start=0|end=47721|audioFormat={00001610-0000-0010-8000-00AA00389B71}|audioRate=44100|muted=false|volume=0.8|fadeIn=0|fadeOut=0|videoFormat={34363248-0000-0010-8000-00AA00389B71}|videoRate=15|videoWidth=256|videoHeight=256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audioOnly=true|recordStart=0|recordEnd=79805|recordLength=79844|start=0|end=79805|audioFormat={00001610-0000-0010-8000-00AA00389B71}|audioRate=44100|muted=false|volume=0.8|fadeIn=0|fadeOut=0|videoFormat={34363248-0000-0010-8000-00AA00389B71}|videoRate=15|videoWidth=256|videoHeight=256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audioOnly=true|recordStart=0|recordEnd=8698|recordLength=8729|start=0|end=8698|audioFormat={00001610-0000-0010-8000-00AA00389B71}|audioRate=44100|muted=false|volume=0.8|fadeIn=0|fadeOut=0|videoFormat={34363248-0000-0010-8000-00AA00389B71}|videoRate=15|videoWidth=256|videoHeight=25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audioOnly=true|recordStart=0|recordEnd=14327|recordLength=14348|start=0|end=14327|audioFormat={00001610-0000-0010-8000-00AA00389B71}|audioRate=44100|muted=false|volume=0.8|fadeIn=0|fadeOut=0|videoFormat={34363248-0000-0010-8000-00AA00389B71}|videoRate=15|videoWidth=256|videoHeight=25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audioOnly=true|recordStart=0|recordEnd=113007|recordLength=113045|start=0|end=113007|audioFormat={00001610-0000-0010-8000-00AA00389B71}|audioRate=44100|muted=false|volume=0.8|fadeIn=0|fadeOut=0|videoFormat={34363248-0000-0010-8000-00AA00389B71}|videoRate=15|videoWidth=256|videoHeight=25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AAEAAAD/////AQAAAAAAAAAMAgAAAE9BdXRob3JQUFQsIFZlcnNpb249MC4xLjYyMzYuMCwgQ3VsdHVyZT1uZXV0cmFsLCBQdWJsaWNLZXlUb2tlbj0zMWJmMzg1NmFkMzY0ZTM1BQEAAAALSW5rTWF0dGVyVjEEAAAABVNjYWxlDUxpc3RgMStfaXRlbXMMTGlzdGAxK19zaXplD0xpc3RgMStfdmVyc2lvbgAEAAALF1NoYXJlZC5JbmtpbmcuSW5rQXRvbVtdAgAAAAgIAgAAANcgFj8JAwAAAAcAAAAKAAAABwMAAAAAAQAAAAgAAAAECUlua0F0b21WMQIAAAAJBAAAAAkFAAAACQYAAAAJBwAAAAkIAAAACQkAAAAJCgAAAAoFBAAAAAtQZW5TdHJva2VWMQQAAAAKQXR0cmlidXRlcwVUcmFjZQlTdGFydFRpbWUEVHlwZQQEAAQPUGVuQXR0cmlidXRlc1YxAgAAAApJbmtUcmFjZVYxAgAAABAMQWN0aW9uVHlwZVYxAgAAAAIAAAAJCwAAAAkMAAAAaMcAAAAAAAAF8////wxBY3Rpb25UeXBlVjEBAAAAB3ZhbHVlX18ACAIAAAAAAAAAAQUAAAAEAAAACQ4AAAAJDwAAAMvwAAAAAAAAAfD////z////AAAAAAEGAAAABAAAAAkRAAAACRIAAADoJQEAAAAAAAHt////8////wAAAAABBwAAAAQAAAAJFAAAAAkVAAAARVoBAAAAAAAB6v////P///8AAAAAAQgAAAAEAAAACRcAAAAJGAAAAEVeAQAAAAAAAef////z////AAAAAAEJAAAABAAAAAkaAAAACRsAAAA9lgEAAAAAAAHk////8////wAAAAABCgAAAAQAAAAJHQAAAAkeAAAA2bMBAAAAAAAB4f////P///8AAAAABQsAAAAPUGVuQXR0cmlidXRlc1YxCgAAAAdfY29sb3JBB19jb2xvclIHX2NvbG9yRwdfY29sb3JCCkZpdFRvQ3VydmUGSGVpZ2h0Dklnbm9yZVByZXNzdXJlDUlzSGlnaGxpZ2h0ZXIFU2hhcGUFV2lkdGgAAAAAAAAAAAQAAgICAgEGAQEMQnJ1c2hTaGFwZVYxAgAAAAYCAAAA//8AAAAAAAAAAAAIQAAABeD///8MQnJ1c2hTaGFwZVYxAQAAAAd2YWx1ZV9fAAgCAAAAAQAAAAAAAAAAAAhABQwAAAAKSW5rVHJhY2VWMQMAAAANTGlzdGAxK19pdGVtcwxMaXN0YDErX3NpemUPTGlzdGAxK192ZXJzaW9uBAAAGFNoYXJlZC5JbmtpbmcuSW5rUG9pbnRbXQIAAAAICAIAAAAJIQAAAH4AAAB+AAAAAQ4AAAALAAAA//8AAAAAAAAAAAAIQAAAAd7////g////AQAAAAAAAAAAAAhAAQ8AAAAMAAAACSMAAACUAAAAlAAAAAERAAAACwAAAP//AAAAAAAAAAAACEAAAAHc////4P///wEAAAAAAAAAAAAIQAESAAAADAAAAAklAAAAMgAAADIAAAABFAAAAAsAAAD//wAAAAAAAAAAAAhAAAAB2v///+D///8BAAAAAAAAAAAACEABFQAAAAwAAAAJJwAAABwAAAAcAAAAARcAAAALAAAA//8AAAAAAAAAAAAIQAAAAdj////g////AQAAAAAAAAAAAAhAARgAAAAMAAAACSkAAAANAAAADQAAAAEaAAAACwAAAP//AAAAAAAAAAAACEAAAAHW////4P///wEAAAAAAAAAAAAIQAEbAAAADAAAAAkrAAAANgAAADYAAAABHQAAAAsAAAD//wAAAAAAAAAAAAhAAAAB1P///+D///8BAAAAAAAAAAAACEABHgAAAAwAAAAJLQAAAAwAAAAMAAAAByEAAAAAAQAAAIAAAAAECklua1BvaW50VjECAAAACS4AAAAJLwAAAAkwAAAACTEAAAAJMgAAAAkzAAAACTQAAAAJNQAAAAk2AAAACTcAAAAJOAAAAAk5AAAACToAAAAJOwAAAAk8AAAACT0AAAAJPgAAAAk/AAAACUAAAAAJQQAAAAlCAAAACUMAAAAJRAAAAAlFAAAACUYAAAAJRwAAAAlIAAAACUkAAAAJSgAAAAlLAAAACUwAAAAJTQAAAAlOAAAACU8AAAAJUAAAAAlRAAAACVIAAAAJUwAAAAlUAAAACVUAAAAJVgAAAAlXAAAACVgAAAAJWQAAAAlaAAAACVsAAAAJXAAAAAldAAAACV4AAAAJXwAAAAlgAAAACWEAAAAJYgAAAAljAAAACWQAAAAJZQAAAAlmAAAACWcAAAAJaAAAAAlpAAAACWoAAAAJawAAAAlsAAAACW0AAAAJbgAAAAlvAAAACXAAAAAJcQAAAAlyAAAACXMAAAAJdAAAAAl1AAAACXYAAAAJdwAAAAl4AAAACXkAAAAJegAAAAl7AAAACXwAAAAJfQAAAAl+AAAACX8AAAAJgAAAAAmBAAAACYIAAAAJgwAAAAmEAAAACYUAAAAJhgAAAAmHAAAACYgAAAAJiQAAAAmKAAAACYsAAAAJjAAAAAmNAAAACY4AAAAJjwAAAAmQAAAACZEAAAAJkgAAAAmTAAAACZQAAAAJlQAAAAmWAAAACZcAAAAJmAAAAAmZAAAACZoAAAAJmwAAAAmcAAAACZ0AAAAJngAAAAmfAAAACaAAAAAJoQAAAAmiAAAACaMAAAAJpAAAAAmlAAAACaYAAAAJpwAAAAmoAAAACakAAAAJqgAAAAmrAAAADQIHIwAAAAABAAAAAAEAAAQKSW5rUG9pbnRWMQIAAAAJrAAAAAmtAAAACa4AAAAJrwAAAAmwAAAACbEAAAAJsgAAAAmzAAAACbQAAAAJtQAAAAm2AAAACbcAAAAJuAAAAAm5AAAACboAAAAJuwAAAAm8AAAACb0AAAAJvgAAAAm/AAAACcAAAAAJwQAAAAnCAAAACcMAAAAJxAAAAAnFAAAACcYAAAAJxwAAAAnIAAAACckAAAAJygAAAAnLAAAACcwAAAAJzQAAAAnOAAAACc8AAAAJ0AAAAAnRAAAACdIAAAAJ0wAAAAnUAAAACdUAAAAJ1gAAAAnXAAAACdgAAAAJ2QAAAAnaAAAACdsAAAAJ3AAAAAndAAAACd4AAAAJ3wAAAAngAAAACeEAAAAJ4gAAAAnjAAAACeQAAAAJ5QAAAAnmAAAACecAAAAJ6AAAAAnpAAAACeoAAAAJ6wAAAAnsAAAACe0AAAAJ7gAAAAnvAAAACfAAAAAJ8QAAAAnyAAAACfMAAAAJ9AAAAAn1AAAACfYAAAAJ9wAAAAn4AAAACfkAAAAJ+gAAAAn7AAAACfwAAAAJ/QAAAAn+AAAACf8AAAAJAAEAAAkBAQAACQIBAAAJAwEAAAkEAQAACQUBAAAJBgEAAAkHAQAACQgBAAAJCQEAAAkKAQAACQsBAAAJDAEAAAkNAQAACQ4BAAAJDwEAAAkQAQAACREBAAAJEgEAAAkTAQAACRQBAAAJFQEAAAkWAQAACRcBAAAJGAEAAAkZAQAACRoBAAAJGwEAAAkcAQAACR0BAAAJHgEAAAkfAQAACSABAAAJIQEAAAkiAQAACSMBAAAJJAEAAAklAQAACSYBAAAJJwEAAAkoAQAACSkBAAAJKgEAAAkrAQAACSwBAAAJLQEAAAkuAQAACS8BAAAJMAEAAAkxAQAACTIBAAAJMwEAAAk0AQAACTUBAAAJNgEAAAk3AQAACTgBAAAJOQEAAAk6AQAACTsBAAAJPAEAAAk9AQAACT4BAAAJPwEAAA1sByUAAAAAAQAAAEAAAAAECklua1BvaW50VjECAAAACUABAAAJQQEAAAlCAQAACUMBAAAJRAEAAAlFAQAACUYBAAAJRwEAAAlIAQAACUkBAAAJSgEAAAlLAQAACUwBAAAJTQEAAAlOAQAACU8BAAAJUAEAAAlRAQAACVIBAAAJUwEAAAlUAQAACVUBAAAJVgEAAAlXAQAACVgBAAAJWQEAAAlaAQAACVsBAAAJXAEAAAldAQAACV4BAAAJXwEAAAlgAQAACWEBAAAJYgEAAAljAQAACWQBAAAJZQEAAAlmAQAACWcBAAAJaAEAAAlpAQAACWoBAAAJawEAAAlsAQAACW0BAAAJbgEAAAlvAQAACXABAAAJcQEAAA0OBycAAAAAAQAAACAAAAAECklua1BvaW50VjECAAAACXIBAAAJcwEAAAl0AQAACXUBAAAJdgEAAAl3AQAACXgBAAAJeQEAAAl6AQAACXsBAAAJfAEAAAl9AQAACX4BAAAJfwEAAAmAAQAACYEBAAAJggEAAAmDAQAACYQBAAAJhQEAAAmGAQAACYcBAAAJiAEAAAmJAQAACYoBAAAJiwEAAAmMAQAACY0BAAANBAcpAAAAAAEAAAAQAAAABApJbmtQb2ludFYxAgAAAAmOAQAACY8BAAAJkAEAAAmRAQAACZIBAAAJkwEAAAmUAQAACZUBAAAJlgEAAAmXAQAACZgBAAAJmQEAAAmaAQAADQMHKwAAAAABAAAAQAAAAAQKSW5rUG9pbnRWMQIAAAAJmwEAAAmcAQAACZ0BAAAJngEAAAmfAQAACaABAAAJoQEAAAmiAQAACaMBAAAJpAEAAAmlAQAACaYBAAAJpwEAAAmoAQAACakBAAAJqgEAAAmrAQAACawBAAAJrQEAAAmuAQAACa8BAAAJsAEAAAmxAQAACbIBAAAJswEAAAm0AQAACbUBAAAJtgEAAAm3AQAACbgBAAAJuQEAAAm6AQAACbsBAAAJvAEAAAm9AQAACb4BAAAJvwEAAAnAAQAACcEBAAAJwgEAAAnDAQAACcQBAAAJxQEAAAnGAQAACccBAAAJyAEAAAnJAQAACcoBAAAJywEAAAnMAQAACc0BAAAJzgEAAAnPAQAACdABAAANCgctAAAAAAEAAAAQAAAABApJbmtQb2ludFYxAgAAAAnRAQAACdIBAAAJ0wEAAAnUAQAACdUBAAAJ1gEAAAnXAQAACdgBAAAJ2QEAAAnaAQAACdsBAAAJ3AEAAA0EBS4AAAAKSW5rUG9pbnRWMQQAAAABWAFZDlByZXNzdXJlRmFjdG9yCVRpbWVTdGFtcAAAAAAGBgsQAgAAAOBUAD5ju7Q//Jk9JjzAyT8AAAA/AAAAAAAAAAABLwAAAC4AAAAIkDzgixq2P5Q/na4mjMk/AAAAPx8AAAAAAAAAATAAAAAuAAAAkHAe1u+/tz/s1RvQ0LvIPwAAAD8fAAAAAAAAAAExAAAALgAAAJj2pR+Pq7k/hHt7WLuHyD8AAAA/LgAAAAAAAAABMgAAAC4AAADgbB5k4Gm8P6jGOmmQH8g/AAAAP00AAAAAAAAAATMAAAAuAAAACNq0zCPQwD/ITdgj+rLGPwAAAD9NAAAAAAAAAAE0AAAALgAAAJy6lsKHdcI/sIm2zY6uxT8AAAA/TQAAAAAAAAABNQAAAC4AAAB8yKUOzvfDPwggNe843sQ/AAAAP10AAAAAAAAAATYAAAAuAAAANF48XbsQxT/0WxOZzdnDPwAAAD9dAAAAAAAAAAE3AAAALgAAABRsS6kBk8Y/5JfxQmLVwj8AAAA/bAAAAAAAAAABOAAAAC4AAAA0p4dLKvLHP9TTz+z20ME/AAAAP3wAAAAAAAAAATkAAAAuAAAAFLWWl3B0yT9QtQ0fdpjAPwAAAD98AAAAAAAAAAE6AAAALgAAADzw0jmZ08o/sC2Xouq/vj8AAAA/fAAAAAAAAAABOwAAAC4AAACsWDwypA/MPzAP1dRph70/AAAAP4sAAAAAAAAAATwAAAAuAAAAHMGlKq9LzT8Ih5Eok367PwAAAD+LAAAAAAAAAAE9AAAALgAAADz84czXqs4/YB0QSj2uuj8AAAA/mwAAAAAAAAABPgAAAC4AAADqz8OzBaPQP4grS78Q1bc/AAAAP6sAAAAAAAAAAT8AAAAuAAAASPxwLWSq0T/owcngugS3PwAAAD+rAAAAAAAAAAFAAAAALgAAAJLsYSgWfdI/aKMHEzrMtT8AAAA/ugAAAAAAAAABQQAAAC4AAABuN63PjAnTP5juxiMPZLU/AAAAP7oAAAAAAAAAAUIAAAAuAAAApOvhS5Kn0z9AG8RmY8OzPwAAAD/KAAAAAAAAAAFDAAAALgAAAMxjWknrENQ/IJOAuoy6sT8AAAA/ygAAAAAAAAABRAAAAC4AAADcnxbIl0XUP6B0vuwLgrA/AAAAP9kAAAAAAAAAAUUAAAAuAAAAuOphbw7S1D9Ab3SiFCKsPwAAAD/pAAAAAAAAAAFGAAAALgAAAMwmHu66BtU/UDLwBhOxqT8AAAA/+QAAAAAAAAABRwAAAC4AAAA4zMNB9kzVP5jIbii94Kg/AAAAP/kAAAAAAAAAAUgAAAAuAAAAYEQ8P0+21T9Y9WtrEUCnPwAAAD8IAQAAAAAAAAFJAAAALgAAAChTy2cZDtY/uIvqjLtvpj8AAAA/CAEAAAAAAAABSgAAAC4AAADwYVqQ42XWP7BOZvG5/qM/AAAAPxgBAAAAAAAAAUsAAAAuAAAAYAcA5B6s1j8Q5eQSZC6jPwAAAD8nAQAAAAAAAAFMAAAALgAAAMyspTda8tY/UHtjNA5eoj8AAAA/JwEAAAAAAAABTQAAAC4AAAAoFo8M6QPXP1B7YzQOXqI/AAAAP8MBAAAAAAAAAU4AAAAuAAAAhn944XcV1z9Qe2M0Dl6iPwAAAD/DAQAAAAAAAAFPAAAALgAAADxSS4uVONc/EOXkEmQuoz8AAAA/0wEAAAAAAAABUAAAAC4AAABQjgcKQm3XP/Ahaa5ln6U/AAAAP+MBAAAAAAAAAVEAAAAuAAAABGHas1+Q1z/wIWmuZZ+lPwAAAD/yAQAAAAAAAAFSAAAALgAAABidljIMxdc/8CFprmWfpT8AAAA/8gEAAAAAAAABUwAAAC4AAAB2BoAHm9bXP7iL6oy7b6Y/AAAAPwICAAAAAAAAAVQAAAAuAAAAiEI8hkcL2D9Y9WtrEUCnPwAAAD8CAgAAAAAAAAFVAAAALgAAAJh++AT0P9g/mMhuKL3gqD8AAAA/EQIAAAAAAAABVgAAAC4AAABkjYctvpfYPwCcceVogao/AAAAPyECAAAAAAAAAVcAAAAuAAAAGmBa19u62D+gBfPDvlGrPwAAAD8hAgAAAAAAAAFYAAAALgAAAC6cFlaI79g/QG90ohQirD8AAAA/MQIAAAAAAAABWQAAAC4AAADkbun/pRLZPwDZ9YBq8qw/AAAAPzECAAAAAAAAAVoAAAAuAAAAQNjS1DQk2T8A2fWAavKsPwAAAD9AAgAAAAAAAAFbAAAALgAAAPaqpX5SR9k/ANn1gGryrD8AAAA/QAIAAAAAAAABXAAAAC4AAABSFI9T4VjZPwDZ9YBq8qw/AAAAP1ACAAAAAAAAAV0AAAAuAAAA0vXwJcnT2T+gQndfwMKtPwAAAD9fAgAAAAAAAAFeAAAALgAAAOYxraR1CNo/oEJ3X8DCrT8AAAA/bwIAAAAAAAABXwAAAC4AAAD4bWkjIj3aP6BCd1/Awq0/AAAAP28CAAAAAAAAAWAAAAAuAAAAZBMPd12D2j+gQndfwMKtPwAAAD9/AgAAAAAAAAFhAAAALgAAANS4tMqYydo/oEJ3X8DCrT8AAAA/jgIAAAAAAAABYgAAAC4AAADm9HBJRf7aP6BCd1/Awq0/AAAAP44CAAAAAAAAAWMAAAAuAAAAVJoWnYBE2z+gQndfwMKtPwAAAD+OAgAAAAAAAAFkAAAALgAAAJ6KB5gyF9w/oEJ3X8DCrT8AAAA/rQIAAAAAAAABZQAAAC4AAADCAoCVi4DcP6BCd1/Awq0/AAAAP60CAAAAAAAAAWYAAAAuAAAAROThZ3P73D+gQndfwMKtPwAAAD+9AgAAAAAAAAFnAAAALgAAAMbFQzpbdt0/oEJ3X8DCrT8AAAA/vQIAAAAAAAABaAAAAC4AAADqPbw3tN/dP6BCd1/Awq0/AAAAP80CAAAAAAAAAWkAAAAuAAAAtExLYH433j+gQndfwMKtPwAAAD/NAgAAAAAAAAFqAAAALgAAADIurTJmst4/ANn1gGryrD8AAAA/3AIAAAAAAAABawAAAC4AAAA08XDXNajfP0BvdKIUIqw/AAAAP+wCAAAAAAAAAWwAAAAuAAAAZIdHFOUr4D9Ab3SiFCKsPwAAAD/sAgAAAAAAAAFtAAAALgAAAC6W1jyvg+A/QG90ohQirD8AAAA/+wIAAAAAAAABbgAAAC4AAAD5pGVledvgP0BvdKIUIqw/AAAAP/sCAAAAAAAAAW8AAAAuAAAAE/9/I3wq4T9Ab3SiFCKsPwAAAD8LAwAAAAAAAAFwAAAALgAAANwND0xGguE/QG90ohQirD8AAAA/CwMAAAAAAAABcQAAAC4AAACNhUdb3YDiPwCcceVogao/AAAAPyoDAAAAAAAAAXIAAAAuAAAAX7I0w/3y4j8AnHHlaIGqPwAAAD8qAwAAAAAAAAFzAAAALgAAADv9f2p0f+M/mMhuKL3gqD8AAAA/OgMAAAAAAAABdAAAAC4AAABpk1anIwPkP5jIbii94Kg/AAAAPzoDAAAAAAAAAXUAAAAuAAAARd6hTpqP5D+YyG4oveCoPwAAAD9JAwAAAAAAAAF2AAAALgAAAHV0eItJE+U/WPVraxFApz8AAAA/SQMAAAAAAAABdwAAAC4AAABHoWXzaYXlP1j1a2sRQKc/AAAAP1kDAAAAAAAAAXgAAAAuAAAAtQnP63TB5j9Y9WtrEUCnPwAAAD9pAwAAAAAAAAF5AAAALgAAAIEYXhQ/Gec/WPVraxFApz8AAAA/eAMAAAAAAAABegAAAC4AAACRVBqT603nP1j1a2sRQKc/AAAAP3gDAAAAAAAAAXsAAAAuAAAAVUVLfF+L5z9Y9WtrEUCnPwAAAD+IAwAAAAAAAAF8AAAALgAAALnMkpBEt+c/WPVraxFApz8AAAA/lwMAAAAAAAABfQAAAC4AAABvn2U6YtrnP1j1a2sRQKc/AAAAP5cDAAAAAAAAAX4AAAAuAAAA3UQLjp0g6D9Y9WtrEUCnPwAAAD+nAwAAAAAAAAF/AAAALgAAAJUX3je7Q+g/WPVraxFApz8AAAA/pwMAAAAAAAABgAAAAC4AAABBzFKigkzoP1j1a2sRQKc/AAAAP7cDAAAAAAAAAYEAAAAuAAAA8YDHDEpV6D9Y9WtrEUCnPwAAAD+3AwAAAAAAAAGCAAAALgAAAJ81PHcRXug/WPVraxFApz8AAAA/xgMAAAAAAAABgwAAAC4AAABN6rDh2GboP1j1a2sRQKc/AAAAPwUEAAAAAAAAAYQAAAAuAAAATeqw4dhm6D/wIWmuZZ+lPwAAAD9jBAAAAAAAAAGFAAAALgAAAPmeJUygb+g/ULjnzw/PpD8AAAA/cwQAAAAAAAABhgAAAC4AAAD5niVMoG/oP7BOZvG5/qM/AAAAP4IEAAAAAAAAAYcAAAAuAAAApVOatmd46D9Qe2M0Dl6iPwAAAD+CBAAAAAAAAAGIAAAALgAAAFUIDyEvgeg/sBHiVbiNoT8AAAA/ogQAAAAAAAABiQAAAC4AAABVCA8hL4HoPxCoYHdivaA/AAAAP6IEAAAAAAAAAYoAAAAuAAAAsXH49b2S6D/QfL4xGdqfPwAAAD+iBAAAAAAAAAGLAAAALgAAAA3b4cpMpOg/ENa4t8GYnD8AAAA/sQQAAAAAAAABjAAAAC4AAAAN2+HKTKToP5Avsz1qV5k/AAAAP7EEAAAAAAAAAY0AAAAuAAAAaUTLn9u16D/AiK3DEhaWPwAAAD/BBAAAAAAAAAGOAAAALgAAABf5Pwqjvug/wIitwxIWlj8AAAA/wQQAAAAAAAABjwAAAC4AAAAX+T8Ko77oP4C1qgZndZQ/AAAAP9AEAAAAAAAAAZAAAAAuAAAAcWIp3zHQ6D9A4qdJu9SSPwAAAD/gBAAAAAAAAAGRAAAALgAAAB0Xnkn52Og/IHdEn8cmjz8AAAA/4AQAAAAAAAABkgAAAC4AAADNyxK0wOHoP6DQPiVw5Ys/AAAAP/AEAAAAAAAAAZMAAAAuAAAAKTX8iE/z6D8gKjmrGKSIPwAAAD/wBAAAAAAAAAGUAAAALgAAANXpcPMW/Og/AIMzMcFihT8AAAA//wQAAAAAAAABlQAAAC4AAACBnuVd3gTpP4DcLbdpIYI/AAAAPw8FAAAAAAAAAZYAAAAuAAAAMVNayKUN6T8AbFB6JMB9PwAAAD8PBQAAAAAAAAGXAAAALgAAADtxuAf8J+k/AGxQeiTAfT8AAAA/HgUAAAAAAAABmAAAAC4AAACV2qHcijnpPwBsUHokwH0/AAAAPy4FAAAAAAAAAZkAAAAuAAAAldqh3Io56T8AH0WGdT13PwAAAD8uBQAAAAAAAAGaAAAALgAAAPNDi7EZS+k/AB9FhnU9dz8AAAA/PgUAAAAAAAABmwAAAC4AAACf+P8b4VPpPwAfRYZ1PXc/AAAAPz4FAAAAAAAAAZwAAAAuAAAAqRZeWzdu6T8AH0WGdT13PwAAAD9NBQAAAAAAAAGdAAAALgAAALE0vJqNiOk/AB9FhnU9dz8AAAA/TQUAAAAAAAABngAAAC4AAAAXvAOvcrTpP0DROZLGunA/AAAAP10FAAAAAAAAAZ8AAAAuAAAAe0NLw1fg6T9A0TmSxrpwPwAAAD9sBQAAAAAAAAGgAAAALgAAADk0fKzLHeo/QNE5ksa6cD8AAAA/bAUAAAAAAAABoQAAAC4AAABNcDgreFLqP0DROZLGunA/AAAAP3wFAAAAAAAAAaIAAAAuAAAAD2FpFOyP6j9A0TmSxrpwPwAAAD98BQAAAAAAAAGjAAAALgAAAM9Rmv1fzeo/QNE5ksa6cD8AAAA/jAUAAAAAAAABpAAAAC4AAADjjVZ8DALrP0DROZLGunA/AAAAP4wFAAAAAAAAAaUAAAAuAAAAW1FaD55i6z+AB108L3BkPwAAAD+rBQAAAAAAAAGmAAAALgAAALW6Q+QsdOs/gAddPC9wZD8AAAA/qwUAAAAAAAABpwAAAC4AAAC/2KEjg47rP4AHXTwvcGQ/AAAAP6sFAAAAAAAAAagAAAAuAAAAa40WjkqX6z+AB108L3BkPwAAAD+6BQAAAAAAAAGpAAAALgAAABlCi/gRoOs/gAddPC9wZD8AAAA/ugUAAAAAAAABqgAAAC4AAADH9v9i2ajrP4AHXTwvcGQ/AAAAP8oFAAAAAAAAAasAAAAuAAAAdat0zaCx6z+AB108L3BkPwAAAD/pBQAAAAAAAAGsAAAALgAAAMB/AVBG9po/eoR+Xtnt1T8AAAA/AAAAAAAAAAABrQAAAC4AAAAwqy7tICidPw4q3ubDudU/AAAAP14AAAAAAAAAAa4AAAAuAAAAAEHFOw5Bnj/W/A0ruZ/VPwAAAD9eAAAAAAAAAAGvAAAALgAAACg2eWx0OaA/oM89b66F1T8AAAA/bgAAAAAAAAABsAAAAC4AAADAFlti2N6hPzh1nfeYUdU/AAAAP24AAAAAAAAAAbEAAAAuAAAAYPc8WDyEoz/QGv1/gx3VPwAAAD99AAAAAAAAAAGyAAAALgAAAFgDTOt6W6c/xDjs1E2b1D8AAAA/jQAAAAAAAAABswAAAC4AAADo4y3h3gCpP1reS104Z9Q/AAAAP5wAAAAAAAAAAbQAAAAuAAAAwC55iFWNqT/ug6vlIjPUPwAAAD+cAAAAAAAAAAG1AAAALgAAAGAPW365Mqs/hikLbg3/0z8AAAA/rAAAAAAAAAABtgAAAC4AAAAgpfHMpkusPxrPavb3ytM/AAAAP6wAAAAAAAAAAbcAAAAuAAAA+O88dB3YrD+ydMp+4pbTPwAAAD+8AAAAAAAAAAG4AAAALgAAAIjQHmqBfa4/Eu1ZS8JI0z8AAAA/ywAAAAAAAAABuQAAAC4AAABoG2oR+AmvP0YaKgfNYtM/AAAAPxkBAAAAAAAAAboAAAAuAAAAQGa1uG6Wrz+ydMp+4pbTPwAAAD8ZAQAAAAAAAAG7AAAALgAAAEBmtbhulq8/5qGaOu2w0z8AAAA/KQEAAAAAAAABvAAAAC4AAACMWACwchGwP7pW2ykYGdQ/AAAAPykBAAAAAAAAAb0AAAAuAAAAAP6lA65XsD8msXuhLU3UPwAAAD84AQAAAAAAAAG+AAAALgAAANRI8aok5LA/+GW8kFi11D8AAAA/SAEAAAAAAAABvwAAAC4AAACwkzxSm3CxP5jtLMR4A9U/AAAAP0gBAAAAAAAAAcAAAAAuAAAAsJM8UptwsT84dZ33mFHVPwAAAD9YAQAAAAAAAAHBAAAALgAAAJDeh/kR/bE/oM89b66F1T8AAAA/WAEAAAAAAAABwgAAAC4AAACQ3of5Ef2xPw4q3ubDudU/AAAAP2cBAAAAAAAAAcMAAAAuAAAAcCnToIiJsj96hH5e2e3VPwAAAD9nAQAAAAAAAAHEAAAALgAAAODOePTDz7I/rrFOGuQH1j8AAAA/dwEAAAAAAAABxQAAAC4AAABIdB5I/xWzPxYM75H5O9Y/AAAAP3wBAAAAAAAAAcYAAAAuAAAAsBnEmzpcsz9KOb9NBFbWPwAAAD+MAQAAAAAAAAHHAAAALgAAACC/ae91orM/Sjm/TQRW1j8AAAA/jAEAAAAAAAAByAAAAC4AAAAgv2nvdaKzP4BmjwkPcNY/AAAAP5wBAAAAAAAAAckAAAAuAAAAAAq1luwutD+AZo8JD3DWPwAAAD+7AQAAAAAAAAHKAAAALgAAAHCvWuondbQ/gGaPCQ9w1j8AAAA/ygEAAAAAAAABywAAAC4AAAC4n0vl2Ue1P4BmjwkPcNY/AAAAP9oBAAAAAAAAAcwAAAAuAAAAkOqWjFDUtT+AZo8JD3DWPwAAAD/aAQAAAAAAAAHNAAAALgAAAHA14jPHYLY/gGaPCQ9w1j8AAAA/6gEAAAAAAAABzgAAAC4AAAAoy3iCtHm3PxYM75H5O9Y/AAAAP+oBAAAAAAAAAc8AAAAuAAAA4GAP0aGSuD+usU4a5AfWPwAAAD/5AQAAAAAAAAHQAAAALgAAAKB8LWkul7s/1vwNK7mf1T8AAAA/CQIAAAAAAAAB0QAAAC4AAAB4TQBaRA++PwRIzTuON9U/AAAAPwkCAAAAAAAAAdIAAAAuAAAAgNOHo+P6vz8wk4xMY8/UPwAAAD8YAgAAAAAAAAHTAAAALgAAACxSLcp8OcE/JrF7oS1N1D8AAAA/GAIAAAAAAAAB1AAAAC4AAACcupbCh3XCP078OrIC5dM/AAAAPygCAAAAAAAAAdUAAAAuAAAAeAXiaf4Bwz+ydMp+4pbTPwAAAD8oAgAAAAAAAAHWAAAALgAAAJx9WmdXa8M/RhoqB81i0z8AAAA/OAIAAAAAAAAB1wAAAC4AAADE9dJksNTDP6aSudOsFNM/AAAAP0cCAAAAAAAAAdgAAAAuAAAAfMilDs73wz9yZekXovrSPwAAAD9HAgAAAAAAAAHZAAAALgAAAOxtS2IJPsQ/PDgZXJfg0j8AAAA/VwIAAAAAAAAB2gAAAC4AAACkQB4MJ2HEPzw4GVyX4NI/AAAAP2YCAAAAAAAAAdsAAAAuAAAAVBPxtUSExD88OBlcl+DSPwAAAD9mAgAAAAAAAAHcAAAALgAAAAzmw19ip8Q/CAtJoIzG0j8AAAA/dgIAAAAAAAAB3QAAAC4AAADEuJYJgMrEPwgLSaCMxtI/AAAAP4YCAAAAAAAAAd4AAAAuAAAAxLiWCYDKxD/U3XjkgazSPwAAAD+VAgAAAAAAAAHfAAAALgAAAHyLabOd7cQ/1N145IGs0j8AAAA/pQIAAAAAAAAB4AAAAC4AAAA0XjxduxDFPwgLSaCMxtI/AAAAP7QCAAAAAAAAAeEAAAAuAAAApAPisPZWxT8S7VlLwkjTPwAAAD/EAgAAAAAAAAHiAAAALgAAAAyphwQyncU/fkf6wtd80z8AAAA/1AIAAAAAAAAB4wAAAC4AAAB8Ti1YbePFPxrPavb3ytM/AAAAP9QCAAAAAAAAAeQAAAAuAAAA7PPSq6gpxj/ug6vlIjPUPwAAAD/jAgAAAAAAAAHlAAAALgAAAKDGpVXGTMY/JrF7oS1N1D8AAAA/4wIAAAAAAAAB5gAAAC4AAAAUbEupAZPGP/hlvJBYtdQ/AAAAP/MCAAAAAAAAAecAAAAuAAAANOTDplr8xj/QGv1/gx3VPwAAAD8CAwAAAAAAAAHoAAAALgAAAKSJafqVQsc/BEjNO4431T8AAAA/AgMAAAAAAAAB6QAAAC4AAABcXDyks2XHP2yibbOja9U/AAAAPxIDAAAAAAAAAeoAAAAuAAAAXFw8pLNlxz+gzz1vroXVPwAAAD8SAwAAAAAAAAHrAAAALgAAABQvD07RiMc/1vwNK7mf1T8AAAA/IgMAAAAAAAAB7AAAAC4AAADMAeL37qvHPw4q3ubDudU/AAAAPzEDAAAAAAAAAe0AAAAuAAAAzAHi9+6rxz9CV66iztPVPwAAAD9BAwAAAAAAAAHuAAAALgAAAHzUtKEMz8c/Qleuos7T1T8AAAA/YAMAAAAAAAAB7wAAAC4AAAA0p4dLKvLHP0JXrqLO09U/AAAAP2ADAAAAAAAAAfAAAAAuAAAA7Hla9UcVyD9CV66iztPVPwAAAD9wAwAAAAAAAAHxAAAALgAAADhqS/D558g/Qleuos7T1T8AAAA/hAMAAAAAAAAB8gAAAC4AAABc4sPtUlHJPw4q3ubDudU/AAAAP4QDAAAAAAAAAfMAAAAuAAAAXKWHkiJHyj/W/A0ruZ/VPwAAAD+UAwAAAAAAAAH0AAAALgAAABQ7HuEPYMs/0Br9f4Md1T8AAAA/lAMAAAAAAAAB9QAAAC4AAAAU/uGF31XMPzCTjExjz9Q/AAAAP6MDAAAAAAAAAfYAAAAuAAAAHMGlKq9LzT8msXuhLU3UPwAAAD+jAwAAAAAAAAH3AAAALgAAAKzew3tD+80/hikLbg3/0z8AAAA/swMAAAAAAAAB+AAAAC4AAAAchGnPfkHOPxrPavb3ytM/AAAAP8MDAAAAAAAAAfkAAAAuAAAAPPzhzNeqzj/moZo67bDTPwAAAD/DAwAAAAAAAAH6AAAALgAAAGR0WsowFM8/fkf6wtd80z8AAAA/wwMAAAAAAAAB+wAAAC4AAAAgRy10TjfPP35H+sLXfNM/AAAAP9IDAAAAAAAAAfwAAAAuAAAAjOzSx4l9zz8S7VlLwkjTPwAAAD/SAwAAAAAAAAH9AAAALgAAAPSReBvFw88/Eu1ZS8JI0z8AAAA/4gMAAAAAAAAB/gAAAC4AAACwZEvF4ubPPxLtWUvCSNM/AAAAP/EDAAAAAAAAAf8AAAAuAAAADoV4DI8W0D8S7VlLwkjTPwAAAD/xAwAAAAAAAAEAAQAALgAAACLBNIs7S9A/Eu1ZS8JI0z8AAAA/AQQAAAAAAAABAQEAAC4AAAB8Kh5gylzQPxLtWUvCSNM/AAAAPxEEAAAAAAAAAQIBAAAuAAAANP3wCeh/0D8S7VlLwkjTPwAAAD8wBAAAAAAAAAEDAQAALgAAADT98Anof9A/snTKfuKW0z8AAAA/MAQAAAAAAAABBAEAAC4AAADqz8OzBaPQP078OrIC5dM/AAAAPz8EAAAAAAAAAQUBAAAuAAAAoqKWXSPG0D+GKQtuDf/TPwAAAD9PBAAAAAAAAAEGAQAALgAAAP4LgDKy19A/7oOr5SIz1D8AAAA/TwQAAAAAAAABBwEAAC4AAABYdWkHQenQP5ALHBlDgdQ/AAAAP18EAAAAAAAAAQgBAAAuAAAAst5S3M/60D/EOOzUTZvUPwAAAD9fBAAAAAAAAAEJAQAALgAAAGyxJYbtHdE/MJOMTGPP1D8AAAA/bgQAAAAAAAABCgEAAC4AAABssSWG7R3RP5jtLMR4A9U/AAAAP24EAAAAAAAAAQsBAAAuAAAA2lbL2Shk0T9som2zo2vVPwAAAD+NBAAAAAAAAAEMAQAALgAAAI4pnoNGh9E/oM89b66F1T8AAAA/jQQAAAAAAAABDQEAAC4AAACOKZ6DRofRPw4q3ubDudU/AAAAP40EAAAAAAAAAQ4BAAAuAAAASPxwLWSq0T9CV66iztPVPwAAAD+dBAAAAAAAAAEPAQAALgAAAADPQ9eBzdE/eoR+Xtnt1T8AAAA/nQQAAAAAAAABEAEAAC4AAABaOC2sEN/RP3qEfl7Z7dU/AAAAP60EAAAAAAAAAREBAAAuAAAAEAsAVi4C0j96hH5e2e3VPwAAAD/MBAAAAAAAAAESAQAALgAAAGp06Sq9E9I/eoR+Xtnt1T8AAAA/zAQAAAAAAAABEwEAAC4AAAAkR7zU2jbSP3qEfl7Z7dU/AAAAP9sEAAAAAAAAARQBAAAuAAAA3BmPfvhZ0j96hH5e2e3VPwAAAD/bBAAAAAAAAAEVAQAALgAAAOxVS/2kjtI/Qleuos7T1T8AAAA/6wQAAAAAAAABFgEAAC4AAABa+/BQ4NTSP9b8DSu5n9U/AAAAP+sEAAAAAAAAARcBAAAuAAAA8BgPonSE0z9kwFwIbunUPwAAAD8KBQAAAAAAAAEYAQAALgAAAFy+tPWvytM/xDjs1E2b1D8AAAA/CgUAAAAAAAABGQEAAC4AAAAUkYefze3TPyaxe6EtTdQ/AAAAPxoFAAAAAAAAARoBAAAuAAAAcPpwdFz/0z+GKQtuDf/TPwAAAD8aBQAAAAAAAAEbAQAALgAAAMxjWknrENQ/Tvw6sgLl0z8AAAA/KQUAAAAAAAABHAEAAC4AAACANi3zCDTUP+ahmjrtsNM/AAAAPykFAAAAAAAAAR0BAAAuAAAA3J8WyJdF1D9O/DqyAuXTPwAAAD9YBQAAAAAAAAEeAQAALgAAAJRy6XG1aNQ/7oOr5SIz1D8AAAA/WAUAAAAAAAABHwEAAC4AAACorqXwYZ3UP8Q47NRNm9Q/AAAAP2gFAAAAAAAAASABAAAuAAAAAhiPxfCu1D/QGv1/gx3VPwAAAD9oBQAAAAAAAAEhAQAALgAAAMwmHu66BtU/Qleuos7T1T8AAAA/hwUAAAAAAAABIgEAAC4AAACE+fCX2CnVP+LeHtbuIdY/AAAAP4cFAAAAAAAAASMBAAAuAAAAOMzDQfZM1T+AZo8JD3DWPwAAAD+LBQAAAAAAAAEkAQAALgAAAJQ1rRaFXtU/tJNfxRmK1j8AAAA/mwUAAAAAAAABJQEAAC4AAACUNa0WhV7VP+jAL4EkpNY/AAAAP5sFAAAAAAAAASYBAAAuAAAA8J6W6xNw1T8g7v88L77WPwAAAD+qBQAAAAAAAAEnAQAALgAAAEwIgMCigdU/IO7/PC++1j8AAAA/qgUAAAAAAAABKAEAAC4AAABMCIDAooHVP1Qb0Pg52NY/AAAAP7oFAAAAAAAAASkBAAAuAAAAqHFplTGT1T9UG9D4OdjWPwAAAD/JBQAAAAAAAAEqAQAALgAAAATbUmrApNU/VBvQ+DnY1j8AAAA/yQUAAAAAAAABKwEAAC4AAABgRDw/T7bVP1Qb0Pg52NY/AAAAP+kFAAAAAAAAASwBAAAuAAAAFBcP6WzZ1T9UG9D4OdjWPwAAAD/4BQAAAAAAAAEtAQAALgAAAM7p4ZKK/NU/VBvQ+DnY1j8AAAA/+AUAAAAAAAABLgEAAC4AAAAoU8tnGQ7WP1Qb0Pg52NY/AAAAPwgGAAAAAAAAAS8BAAAuAAAAhLy0PKgf1j9UG9D4OdjWPwAAAD8XBgAAAAAAAAEwAQAALgAAAOAlnhE3MdY/VBvQ+DnY1j8AAAA/JwYAAAAAAAABMQEAAC4AAABMy0NlcnfWP0o5v00EVtY/AAAAPzcGAAAAAAAAATIBAAAuAAAAYAcA5B6s1j+usU4a5AfWPwAAAD83BgAAAAAAAAEzAQAALgAAABja0o08z9Y/1vwNK7mf1T8AAAA/RgYAAAAAAAABNAEAAC4AAADMrKU3WvLWP2yibbOja9U/AAAAP1YGAAAAAAAAATUBAAAuAAAAKBaPDOkD1z8ESM07jjfVPwAAAD9WBgAAAAAAAAE2AQAALgAAACgWjwzpA9c/ZMBcCG7p1D8AAAA/dQYAAAAAAAABNwEAAC4AAACGf3jhdxXXP5jtLMR4A9U/AAAAP5QGAAAAAAAAATgBAAAuAAAAhn944XcV1z8ESM07jjfVPwAAAD+kBgAAAAAAAAE5AQAALgAAAODoYbYGJ9c/1vwNK7mf1T8AAAA/swYAAAAAAAABOgEAAC4AAADg6GG2BifXP0JXrqLO09U/AAAAP7MGAAAAAAAAATsBAAAuAAAA4OhhtgYn1z96hH5e2e3VPwAAAD/DBgAAAAAAAAE8AQAALgAAADxSS4uVONc/rrFOGuQH1j8AAAA/wwYAAAAAAAABPQEAAC4AAACauzRgJErXP3qEfl7Z7dU/AAAAPxEHAAAAAAAAAT4BAAAuAAAA9CQeNbNb1z8OKt7mw7nVPwAAAD8wBwAAAAAAAAE/AQAALgAAAFCOBwpCbdc/1vwNK7mf1T8AAAA/MAcAAAAAAAABQAEAAC4AAABwFZieMw+cP5qlX4jqy98/AAAAPwAAAAAAAAAAAUEBAAAuAAAAEOpqAVndmT+apV+I6svfPwAAAD8PAAAAAAAAAAFCAQAALgAAAEBU1LJrxJg/mqVfiOrL3z8AAAA/DwAAAAAAAAABQwEAAC4AAADgKKcVkZKWP5qlX4jqy98/AAAAPx8AAAAAAAAAAUQBAAAuAAAAYP15eLZglD+apV+I6svfPwAAAD8fAAAAAAAAAAFFAQAALgAAAADSTNvbLpI/AQAAAAAA4D8AAAA/PgAAAAAAAAABRgEAAC4AAACgIRLfJ8iNPzYt0LsKGuA/AAAAPz4AAAAAAAAAAUcBAAAuAAAA4Mq3pHJkiT/QQ7gZECfgPwAAAD8+AAAAAAAAAAFIAQAALgAAACCfigeYMoc/oIdwMyBO4D8AAAA/TgAAAAAAAAABSQEAAC4AAAAgHQMwCJ2AP27LKE0wdeA/AAAAP04AAAAAAAAAAUoBAAAuAAAAQIxR66VyeD+l+PgIO4/gPwAAAD9dAAAAAAAAAAFLAQAALgAAAAC9Oe12Vm8/2yXJxEWp4D8AAAA/XQAAAAAAAAABTAEAAC4AAACADoV4DI9mPw9TmYBQw+A/AAAAP20AAAAAAAAAAU0BAAAuAAAAAMOgB0SPWz95rTn4ZffgPwAAAD99AAAAAAAAAAFOAQAALgAAAADDoAdEj1s/SvHxEXYe4T8AAAA/fQAAAAAAAAABTwEAAC4AAAAAw6AHRI9bP7RLkomLUuE/AAAAP4wAAAAAAAAAAVABAAAuAAAAAMOgB0SPWz/oeGJFlmzhPwAAAD+MAAAAAAAAAAFRAQAALgAAAADDoAdEj1s/HaYyAaGG4T8AAAA/nAAAAAAAAAABUgEAAC4AAAAAw6AHRI9bP+vp6hqxreE/AAAAP6sAAAAAAAAAAVMBAAAuAAAAAMOgB0SPWz8jF7vWu8fhPwAAAD+7AAAAAAAAAAFUAQAALgAAAAC9Oe12Vm8/jXFbTtH74T8AAAA/uwAAAAAAAAABVQEAAC4AAABAjFHrpXJ4PyeIQ6zWCOI/AAAAP8sAAAAAAAAAAVYBAAAuAAAAIB0DMAidgD9dtRNo4SLiPwAAAD/LAAAAAAAAAAFXAQAALgAAAOBzXWq9AIU/98v7xeYv4j8AAAA/2gAAAAAAAAABWAEAAC4AAADgyrekcmSJP5Hi4yPsPOI/AAAAP9oAAAAAAAAAAVkBAAAuAAAAAE0/fAL6jz8r+cuB8UniPwAAAD/qAAAAAAAAAAFaAQAALgAAADCTEMejeZU/K/nLgfFJ4j8AAAA/+QAAAAAAAAABWwEAAC4AAABAVNSya8SYPyv5y4HxSeI/AAAAP/kAAAAAAAAAAVwBAAAuAAAAcBWYnjMPnD8r+cuB8UniPwAAAD8JAQAAAAAAAAFdAQAALgAAAABBxTsOQZ4/XbUTaOEi4j8AAAA/CQEAAAAAAAABXgEAAC4AAADoyw+7YVKhPyeIQ6zWCOI/AAAAPxkBAAAAAAAAAV8BAAAuAAAAoGGmCU9roj/zWnPwy+7hPwAAAD8ZAQAAAAAAAAFgAQAALgAAADhCiP+yEKQ/vS2jNMHU4T8AAAA/KAEAAAAAAAABYQEAAC4AAADg1x5OoCmlP1HTAr2roOE/AAAAPygBAAAAAAAAAWIBAAAuAAAAoG21nI1Cpj8YNaorhkXhPwAAAD9MAQAAAAAAAAFjAQAALgAAAKBttZyNQqY/sNoJtHAR4T8AAAA/TAEAAAAAAAABZAEAAC4AAACAuABEBM+mPxPEIVZrBOE/AAAAP0wBAAAAAAAAAWUBAAAuAAAAgLgARATPpj+paYHeVdDgPwAAAD9cAQAAAAAAAAFmAQAALgAAAIC4AEQEz6Y/2yXJxEWp4D8AAAA/XAEAAAAAAAABZwEAAC4AAACAuABEBM+mP6X4+Ag7j+A/AAAAP2wBAAAAAAAAAWgBAAAuAAAAgLgARATPpj86nliRJVvgPwAAAD9sAQAAAAAAAAFpAQAALgAAAIC4AEQEz6Y/BnGI1RpB4D8AAAA/ewEAAAAAAAABagEAAC4AAACgbbWcjUKmPwEAAAAAAOA/AAAAP4sBAAAAAAAAAWsBAAAuAAAAoG21nI1Cpj/O0i9E9eXfPwAAAD+LAQAAAAAAAAFsAQAALgAAAMgiavUWtqU/mqVfiOrL3z8AAAA/mgEAAAAAAAABbQEAAC4AAADIImr1FralP2R4j8zfsd8/AAAAP6oBAAAAAAAAAW4BAAAuAAAA4NceTqAppT8qS78Q1ZffPwAAAD+6AQAAAAAAAAFvAQAALgAAAODXHk6gKaU/9h3vVMp93z8AAAA/ugEAAAAAAAABcAEAAC4AAAAIjdOmKZ2kP/Yd71TKfd8/AAAAP9kBAAAAAAAAAXEBAAAuAAAACI3TpimdpD/C8B6Zv2PfPwAAAD/ZAQAAAAAAAAFyAQAALgAAACgWjwzpA9c/VarKx1Rc7z8AAAA/AAAAAAAAAAABcwEAAC4AAACGf3jhdxXXP1WqysdUXO8/AAAAPwAAAAAAAAAAAXQBAAAuAAAAhn944XcV1z/vwLIlWmnvPwAAAD8AAAAAAAAAAAF1AQAALgAAAODoYbYGJ9c/78CyJVpp7z8AAAA/EAAAAAAAAAABdgEAAC4AAAA8UkuLlTjXP+/AsiVaae8/AAAAPx8AAAAAAAAAAXcBAAAuAAAAmrs0YCRK1z/vwLIlWmnvPwAAAD8/AAAAAAAAAAF4AQAALgAAAFCOBwpCbdc/78CyJVpp7z8AAAA/PwAAAAAAAAABeQEAAC4AAACq9/De0H7XP+/AsiVaae8/AAAAP04AAAAAAAAAAXoBAAAuAAAAYsrDiO6h1z/vwLIlWmnvPwAAAD9OAAAAAAAAAAF7AQAALgAAALwzrV19s9c/78CyJVpp7z8AAAA/XgAAAAAAAAABfAEAAC4AAAB2BoAHm9bXP+/AsiVaae8/AAAAP14AAAAAAAAAAX0BAAAuAAAALNlSsbj51z/vwLIlWmnvPwAAAD99AAAAAAAAAAF+AQAALgAAAFJRy64RY9g/78CyJVpp7z8AAAA/fQAAAAAAAAABfwEAAC4AAAAIJJ5YL4bYP+/AsiVaae8/AAAAP30AAAAAAAAAAYABAAAuAAAAdslDrGrM2D/vwLIlWmnvPwAAAD+NAAAAAAAAAAGBAQAALgAAAORu6f+lEtk/78CyJVpp7z8AAAA/jQAAAAAAAAABggEAAC4AAAD2qqV+UkfZP+/AsiVaae8/AAAAP5wAAAAAAAAAAYMBAAAuAAAACudh/f572T/vwLIlWmnvPwAAAD+cAAAAAAAAAAGEAQAALgAAAGRQS9KNjdk/78CyJVpp7z8AAAA/uwAAAAAAAAABhQEAAC4AAADAuTSnHJ/ZP+/AsiVaae8/AAAAP7sAAAAAAAAAAYYBAAAuAAAAHCMefKuw2T/vwLIlWmnvPwAAAD/LAAAAAAAAAAGHAQAALgAAAHSMB1E6wtk/78CyJVpp7z8AAAA/2wAAAAAAAAABiAEAAC4AAADS9fAlydPZP+/AsiVaae8/AAAAP/oAAAAAAAAAAYkBAAAuAAAALl/a+lfl2T/vwLIlWmnvPwAAAD8JAQAAAAAAAAGKAQAALgAAAIjIw8/m9tk/78CyJVpp7z8AAAA/OAEAAAAAAAABiwEAAC4AAADmMa2kdQjaP+/AsiVaae8/AAAAP0gBAAAAAAAAAYwBAAAuAAAAQJuWeQQa2j/vwLIlWmnvPwAAAD93AQAAAAAAAAGNAQAALgAAAJwEgE6TK9o/78CyJVpp7z8AAAA/tQEAAAAAAAABjgEAAC4AAACslXiN1BnLPytfC7d/xO8/AAAAPwAAAAAAAAAAAY8BAAAuAAAAXGhLN/I8yz8rXwu3f8TvPwAAAD8AAAAAAAAAAAGQAQAALgAAABQ7HuEPYMs/K18Lt3/E7z8AAAA/LwAAAAAAAAABkQEAAC4AAADQDfGKLYPLPytfC7d/xO8/AAAAPz4AAAAAAAAAAZIBAAAuAAAAPLOW3mjJyz8rXwu3f8TvPwAAAD9dAAAAAAAAAAGTAQAALgAAAGQrD9zBMsw/K18Lt3/E7z8AAAA/XQAAAAAAAAABlAEAAC4AAAAU/uGF31XMPytfC7d/xO8/AAAAP10AAAAAAAAAAZUBAAAuAAAAiKOH2RqczD8rXwu3f8TvPwAAAD9tAAAAAAAAAAGWAQAALgAAAPRILS1W4sw/K18Lt3/E7z8AAAA/fQAAAAAAAAABlwEAAC4AAABk7tKAkSjNPytfC7d/xO8/AAAAP30AAAAAAAAAAZgBAAAuAAAAzJN41MxuzT8rXwu3f8TvPwAAAD+MAAAAAAAAAAGZAQAALgAAAIRmS37qkc0/K18Lt3/E7z8AAAA/nAAAAAAAAAABmgEAAC4AAABAOR4oCLXNP5FII1l6t+8/AAAAP5wAAAAAAAAAAZsBAAAuAAAAa1YaTPP45D9fjNtyit7vPwAAAD8AAAAAAAAAAAGcAQAALgAAABcLj7a6AeU/X4zbcore7z8AAAA/AAAAAAAAAAABnQEAAC4AAADHvwMhggrlP1+M23KK3u8/AAAAPy8AAAAAAAAAAZ4BAAAuAAAAdXR4i0kT5T9fjNtyit7vPwAAAD8+AAAAAAAAAAGfAQAALgAAAM/dYWDYJOU/X4zbcore7z8AAAA/XQAAAAAAAAABoAEAAC4AAAB9ktbKny3lP1+M23KK3u8/AAAAP10AAAAAAAAAAaEBAAAuAAAAK0dLNWc25T9fjNtyit7vPwAAAD9tAAAAAAAAAAGiAQAALgAAANn7v58uP+U/X4zbcore7z8AAAA/bQAAAAAAAAABowEAAC4AAACFsDQK9kflP1+M23KK3u8/AAAAP30AAAAAAAAAAaQBAAAuAAAANWWpdL1Q5T9fjNtyit7vPwAAAD99AAAAAAAAAAGlAQAALgAAAI/OkklMYuU/X4zbcore7z8AAAA//gEAAAAAAAABpgEAAC4AAAA9gwe0E2vlP1+M23KK3u8/AAAAPw0CAAAAAAAAAacBAAAuAAAAPYMHtBNr5T/FdfMUhdHvPwAAAD8sAgAAAAAAAAGoAQAALgAAAI/OkklMYuU/xXXzFIXR7z8AAAA/PAIAAAAAAAABqQEAAC4AAADjGR7fhFnlP8V18xSF0e8/AAAAP0wCAAAAAAAAAaoBAAAuAAAAK0dLNWc25T/FdfMUhdHvPwAAAD9MAgAAAAAAAAGrAQAALgAAAMe/AyGCCuU/xXXzFIXR7z8AAAA/WwIAAAAAAAABrAEAAC4AAABhOLwMnd7kPytfC7d/xO8/AAAAP1sCAAAAAAAAAa0BAAAuAAAAoUeLIymh5D8rXwu3f8TvPwAAAD9rAgAAAAAAAAGuAQAALgAAAD3AQw9EdeQ/K18Lt3/E7z8AAAA/egIAAAAAAAABrwEAAC4AAAAXSMsR6wvkPytfC7d/xO8/AAAAP3oCAAAAAAAAAbABAAAuAAAAs8CD/QXg4z9fjNtyit7vPwAAAD+KAgAAAAAAAAGxAQAALgAAAKmiJb6vxeM/X4zbcore7z8AAAA/igIAAAAAAAABsgEAAC4AAACfhMd+WavjP1+M23KK3u8/AAAAP5oCAAAAAAAAAbMBAAAuAAAARRveqcqZ4z9fjNtyit7vPwAAAD+aAgAAAAAAAAG0AQAALgAAAOmx9NQ7iOM/X4zbcore7z8AAAA/qQIAAAAAAAABtQEAAC4AAACNSAsArXbjP1+M23KK3u8/AAAAP6kCAAAAAAAAAbYBAAAuAAAAhSqtwFZc4z9fjNtyit7vPwAAAD+5AgAAAAAAAAG3AQAALgAAANd1OFaPU+M/X4zbcore7z8AAAA/2AIAAAAAAAABuAEAAC4AAAApwcPrx0rjP1+M23KK3u8/AAAAP+gCAAAAAAAAAbkBAAAuAAAAzVfaFjk54z9fjNtyit7vPwAAAD/3AgAAAAAAAAG6AQAALgAAAB2jZaxxMOM/X4zbcore7z8AAAA/BwMAAAAAAAABuwEAAC4AAABp0JICVA3jP1+M23KK3u8/AAAAPwcDAAAAAAAAAbwBAAAuAAAADWepLcX74j9fjNtyit7vPwAAAD8WAwAAAAAAAAG9AQAALgAAAF+yNMP98uI/X4zbcore7z8AAAA/FgMAAAAAAAABvgEAAC4AAACx/b9YNuriP1+M23KK3u8/AAAAPyYDAAAAAAAAAb8BAAAuAAAAX7I0w/3y4j9fjNtyit7vPwAAAD9jAwAAAAAAAAHAAQAALgAAAA1nqS3F++I/X4zbcore7z8AAAA/gwMAAAAAAAABwQEAAC4AAADDOXzX4h7jP1+M23KK3u8/AAAAP4MDAAAAAAAAAcIBAAAuAAAAHaNlrHEw4z9fjNtyit7vPwAAAD+SAwAAAAAAAAHDAQAALgAAAHsMT4EAQuM/X4zbcore7z8AAAA/ogMAAAAAAAABxAEAAC4AAACFKq3AVlzjP1+M23KK3u8/AAAAP6IDAAAAAAAAAcUBAAAuAAAAMd8hKx5l4z9fjNtyit7vPwAAAD/BAwAAAAAAAAHGAQAALgAAADv9f2p0f+M/X4zbcore7z8AAAA/wQMAAAAAAAABxwEAAC4AAABFG96pypnjP1+M23KK3u8/AAAAP8EDAAAAAAAAAcgBAAAuAAAA++2wU+i84z9fjNtyit7vPwAAAD/BAwAAAAAAAAHJAQAALgAAALPAg/0F4OM/X4zbcore7z8AAAA/0QMAAAAAAAABygEAAC4AAAAXSMsR6wvkP1+M23KK3u8/AAAAP9EDAAAAAAAAAcsBAAAuAAAAIWYpUUEm5D9fjNtyit7vPwAAAD/gAwAAAAAAAAHMAQAALgAAACmEh5CXQOQ/X4zbcore7z8AAAA/4AMAAAAAAAABzQEAAC4AAADXOPz6XknkP1+M23KK3u8/AAAAP/ADAAAAAAAAAc4BAAAuAAAAhe1wZSZS5D9fjNtyit7vPwAAAD//AwAAAAAAAAHPAQAALgAAADOi5c/tWuQ/X4zbcore7z8AAAA/HwQAAAAAAAAB0AEAAC4AAADhVlo6tWPkP1+M23KK3u8/AAAAPz4EAAAAAAAAAdEBAAAuAAAA55llD0vZ7j/5osPQj+vvPwAAAD8AAAAAAAAAAAHSAQAALgAAAJNO2nkS4u4/+aLD0I/r7z8AAAA/AAAAAAAAAAAB0wEAAC4AAABDA0/k2eruP/miw9CP6+8/AAAAPx8AAAAAAAAAAdQBAAAuAAAAnWw4uWj87j/5osPQj+vvPwAAAD8vAAAAAAAAAAHVAQAALgAAAKeKlvi+Fu8/+aLD0I/r7z8AAAA/PgAAAAAAAAAB1gEAAC4AAABne8fhMlTvP/miw9CP6+8/AAAAP14AAAAAAAAAAdcBAAAuAAAAH06ai1B37z/5osPQj+vvPwAAAD9eAAAAAAAAAAHYAQAALgAAAIPV4Z81o+8/+aLD0I/r7z8AAAA/XgAAAAAAAAAB2QEAAC4AAAA7qLRJU8bvP/miw9CP6+8/AAAAP20AAAAAAAAAAdoBAAAuAAAAlxGeHuLX7z/5osPQj+vvPwAAAD9tAAAAAAAAAAHbAQAALgAAAO96h/Nw6e8/+aLD0I/r7z8AAAA/fQAAAAAAAAAB3AEAAC4AAACfL/xdOPLvP/miw9CP6+8/AAAAP5wAAAAAAAAACw==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audioOnly=true|recordStart=0|recordEnd=88588|recordLength=88597|start=0|end=88588|audioFormat={00001610-0000-0010-8000-00AA00389B71}|audioRate=44100|muted=false|volume=0.8|fadeIn=0|fadeOut=0|videoFormat={34363248-0000-0010-8000-00AA00389B71}|videoRate=15|videoWidth=256|videoHeight=256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audioOnly=true|recordStart=0|recordEnd=35211|recordLength=35220|start=0|end=35211|audioFormat={00001610-0000-0010-8000-00AA00389B71}|audioRate=44100|muted=false|volume=0.8|fadeIn=0|fadeOut=0|videoFormat={34363248-0000-0010-8000-00AA00389B71}|videoRate=15|videoWidth=256|videoHeight=256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audioOnly=true|recordStart=0|recordEnd=21038|recordLength=21081|start=0|end=21038|audioFormat={00001610-0000-0010-8000-00AA00389B71}|audioRate=44100|muted=false|volume=0.8|fadeIn=0|fadeOut=0|videoFormat={34363248-0000-0010-8000-00AA00389B71}|videoRate=15|videoWidth=256|videoHeight=256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audioOnly=true|recordStart=0|recordEnd=43561|recordLength=43578|start=0|end=43561|audioFormat={00001610-0000-0010-8000-00AA00389B71}|audioRate=44100|muted=false|volume=0.8|fadeIn=0|fadeOut=0|videoFormat={34363248-0000-0010-8000-00AA00389B71}|videoRate=15|videoWidth=256|videoHeight=256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audioOnly=true|recordStart=0|recordEnd=27632|recordLength=27675|start=0|end=27632|audioFormat={00001610-0000-0010-8000-00AA00389B71}|audioRate=44100|muted=false|volume=0.8|fadeIn=0|fadeOut=0|videoFormat={34363248-0000-0010-8000-00AA00389B71}|videoRate=15|videoWidth=256|videoHeight=256"/>
</p:tagLst>
</file>

<file path=ppt/theme/theme1.xml><?xml version="1.0" encoding="utf-8"?>
<a:theme xmlns:a="http://schemas.openxmlformats.org/drawingml/2006/main" name="Office Theme">
  <a:themeElements>
    <a:clrScheme name="Custom 8">
      <a:dk1>
        <a:srgbClr val="616161"/>
      </a:dk1>
      <a:lt1>
        <a:sysClr val="window" lastClr="FFFFFF"/>
      </a:lt1>
      <a:dk2>
        <a:srgbClr val="1A4874"/>
      </a:dk2>
      <a:lt2>
        <a:srgbClr val="EEECE1"/>
      </a:lt2>
      <a:accent1>
        <a:srgbClr val="1A4874"/>
      </a:accent1>
      <a:accent2>
        <a:srgbClr val="2EA2E2"/>
      </a:accent2>
      <a:accent3>
        <a:srgbClr val="6FCDF1"/>
      </a:accent3>
      <a:accent4>
        <a:srgbClr val="C0F2FF"/>
      </a:accent4>
      <a:accent5>
        <a:srgbClr val="FEB52A"/>
      </a:accent5>
      <a:accent6>
        <a:srgbClr val="D95F2C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4C3935F143F7F43AECDB8161596E195" ma:contentTypeVersion="0" ma:contentTypeDescription="Create a new document." ma:contentTypeScope="" ma:versionID="4d51e2a19d0f1a9d1416992f7b4b68fa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9751564fb6238a88a1c694cf074b3dfa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0E87726-7601-47E1-A1AD-B10A2AA92D08}">
  <ds:schemaRefs>
    <ds:schemaRef ds:uri="http://purl.org/dc/dcmitype/"/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http://purl.org/dc/terms/"/>
    <ds:schemaRef ds:uri="http://schemas.microsoft.com/office/2006/metadata/properties"/>
    <ds:schemaRef ds:uri="http://www.w3.org/XML/1998/namespace"/>
    <ds:schemaRef ds:uri="http://schemas.openxmlformats.org/package/2006/metadata/core-properties"/>
  </ds:schemaRefs>
</ds:datastoreItem>
</file>

<file path=customXml/itemProps2.xml><?xml version="1.0" encoding="utf-8"?>
<ds:datastoreItem xmlns:ds="http://schemas.openxmlformats.org/officeDocument/2006/customXml" ds:itemID="{44B42407-43A6-4E7E-86CE-8AA3A9957C8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E2C187AC-D6F9-4B96-AB2C-32F6CEDDF4F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665</TotalTime>
  <Words>523</Words>
  <Application>Microsoft Office PowerPoint</Application>
  <PresentationFormat>Widescreen</PresentationFormat>
  <Paragraphs>113</Paragraphs>
  <Slides>15</Slides>
  <Notes>14</Notes>
  <HiddenSlides>0</HiddenSlides>
  <MMClips>15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4" baseType="lpstr">
      <vt:lpstr>ＭＳ Ｐゴシック</vt:lpstr>
      <vt:lpstr>Arial</vt:lpstr>
      <vt:lpstr>Calibri</vt:lpstr>
      <vt:lpstr>Century Gothic</vt:lpstr>
      <vt:lpstr>Helvetica</vt:lpstr>
      <vt:lpstr>Lucida Console</vt:lpstr>
      <vt:lpstr>Times New Roman</vt:lpstr>
      <vt:lpstr>Wingdings</vt:lpstr>
      <vt:lpstr>Office Theme</vt:lpstr>
      <vt:lpstr>PowerPoint Presentation</vt:lpstr>
      <vt:lpstr>Agenda</vt:lpstr>
      <vt:lpstr>Data Exploration</vt:lpstr>
      <vt:lpstr>Data Preparation</vt:lpstr>
      <vt:lpstr>Types of Models</vt:lpstr>
      <vt:lpstr>Formulation of Models</vt:lpstr>
      <vt:lpstr>Auto.arima: ARIMA(1,0,0)(2,0,0)[7] with non-zero mean</vt:lpstr>
      <vt:lpstr>Auto.arima: ARIMA(1,0,0)(2,0,0)[7] with non-zero mean</vt:lpstr>
      <vt:lpstr>Auto.arima: ARIMA(1,0,0)(2,0,0)[7] with non-zero mean</vt:lpstr>
      <vt:lpstr>ETS: ANA Model</vt:lpstr>
      <vt:lpstr>ETS: ANA Model</vt:lpstr>
      <vt:lpstr>MIXED Model</vt:lpstr>
      <vt:lpstr>MIXED Model </vt:lpstr>
      <vt:lpstr>Performance/Accuracy</vt:lpstr>
      <vt:lpstr>  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Young, Brent D.</dc:creator>
  <cp:lastModifiedBy>Young, Brent D.</cp:lastModifiedBy>
  <cp:revision>84</cp:revision>
  <dcterms:modified xsi:type="dcterms:W3CDTF">2018-02-08T06:21:57Z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0x01010024C3935F143F7F43AECDB8161596E195</vt:lpwstr>
  </property>
</Properties>
</file>